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tiff" ContentType="image/tiff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4"/>
  </p:sldMasterIdLst>
  <p:notesMasterIdLst>
    <p:notesMasterId r:id="rId27"/>
  </p:notesMasterIdLst>
  <p:handoutMasterIdLst>
    <p:handoutMasterId r:id="rId28"/>
  </p:handoutMasterIdLst>
  <p:sldIdLst>
    <p:sldId id="662" r:id="rId5"/>
    <p:sldId id="716" r:id="rId6"/>
    <p:sldId id="689" r:id="rId7"/>
    <p:sldId id="733" r:id="rId8"/>
    <p:sldId id="723" r:id="rId9"/>
    <p:sldId id="731" r:id="rId10"/>
    <p:sldId id="724" r:id="rId11"/>
    <p:sldId id="732" r:id="rId12"/>
    <p:sldId id="737" r:id="rId13"/>
    <p:sldId id="690" r:id="rId14"/>
    <p:sldId id="579" r:id="rId15"/>
    <p:sldId id="580" r:id="rId16"/>
    <p:sldId id="581" r:id="rId17"/>
    <p:sldId id="664" r:id="rId18"/>
    <p:sldId id="712" r:id="rId19"/>
    <p:sldId id="695" r:id="rId20"/>
    <p:sldId id="696" r:id="rId21"/>
    <p:sldId id="713" r:id="rId22"/>
    <p:sldId id="714" r:id="rId23"/>
    <p:sldId id="736" r:id="rId24"/>
    <p:sldId id="711" r:id="rId25"/>
    <p:sldId id="735" r:id="rId26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 Dan Dobbels" initials="DJ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80C6"/>
    <a:srgbClr val="006600"/>
    <a:srgbClr val="CCD1DE"/>
    <a:srgbClr val="E37401"/>
    <a:srgbClr val="E7EAEF"/>
    <a:srgbClr val="7ABC32"/>
    <a:srgbClr val="FFFF99"/>
    <a:srgbClr val="00CCFF"/>
    <a:srgbClr val="CCD17A"/>
    <a:srgbClr val="1B579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8996" autoAdjust="0"/>
    <p:restoredTop sz="75823" autoAdjust="0"/>
  </p:normalViewPr>
  <p:slideViewPr>
    <p:cSldViewPr snapToGrid="0">
      <p:cViewPr varScale="1">
        <p:scale>
          <a:sx n="74" d="100"/>
          <a:sy n="74" d="100"/>
        </p:scale>
        <p:origin x="-60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5958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-2772" y="-96"/>
      </p:cViewPr>
      <p:guideLst>
        <p:guide orient="horz" pos="2928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33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924" tIns="46463" rIns="92924" bIns="46463" numCol="1" anchor="t" anchorCtr="0" compatLnSpc="1">
            <a:prstTxWarp prst="textNoShape">
              <a:avLst/>
            </a:prstTxWarp>
          </a:bodyPr>
          <a:lstStyle>
            <a:lvl1pPr defTabSz="930275">
              <a:defRPr sz="1200" b="0" dirty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33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924" tIns="46463" rIns="92924" bIns="46463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 b="0" dirty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850"/>
            <a:ext cx="29733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924" tIns="46463" rIns="92924" bIns="46463" numCol="1" anchor="b" anchorCtr="0" compatLnSpc="1">
            <a:prstTxWarp prst="textNoShape">
              <a:avLst/>
            </a:prstTxWarp>
          </a:bodyPr>
          <a:lstStyle>
            <a:lvl1pPr defTabSz="930275">
              <a:defRPr sz="1200" b="0" dirty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32850"/>
            <a:ext cx="29733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924" tIns="46463" rIns="92924" bIns="46463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532A4EFF-09D5-40E7-A661-B80B69CCB3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33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924" tIns="46463" rIns="92924" bIns="46463" numCol="1" anchor="t" anchorCtr="0" compatLnSpc="1">
            <a:prstTxWarp prst="textNoShape">
              <a:avLst/>
            </a:prstTxWarp>
          </a:bodyPr>
          <a:lstStyle>
            <a:lvl1pPr defTabSz="930275">
              <a:defRPr sz="1200" b="0" dirty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33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924" tIns="46463" rIns="92924" bIns="46463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 b="0" dirty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3313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2813" y="4416425"/>
            <a:ext cx="5032375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924" tIns="46463" rIns="92924" bIns="464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2850"/>
            <a:ext cx="29733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924" tIns="46463" rIns="92924" bIns="46463" numCol="1" anchor="b" anchorCtr="0" compatLnSpc="1">
            <a:prstTxWarp prst="textNoShape">
              <a:avLst/>
            </a:prstTxWarp>
          </a:bodyPr>
          <a:lstStyle>
            <a:lvl1pPr defTabSz="930275">
              <a:defRPr sz="1200" b="0" dirty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32850"/>
            <a:ext cx="29733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924" tIns="46463" rIns="92924" bIns="46463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8CE9F937-5304-4575-82A1-D2DA1E0E74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0C28FA-AD35-41EE-A31D-50CA17A67CA7}" type="slidenum">
              <a:rPr lang="en-US"/>
              <a:pPr/>
              <a:t>1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8500"/>
            <a:ext cx="4648200" cy="348615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644" y="4416822"/>
            <a:ext cx="5032712" cy="4182269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3313" y="698500"/>
            <a:ext cx="4648200" cy="3486150"/>
          </a:xfrm>
          <a:ln/>
        </p:spPr>
      </p:sp>
      <p:sp>
        <p:nvSpPr>
          <p:cNvPr id="395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922C47-E0A6-4B13-9B06-6C14AB3CC720}" type="slidenum">
              <a:rPr lang="en-US" smtClean="0">
                <a:cs typeface="Arial" charset="0"/>
              </a:rPr>
              <a:pPr/>
              <a:t>3</a:t>
            </a:fld>
            <a:endParaRPr lang="en-US" smtClean="0">
              <a:cs typeface="Arial" charset="0"/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6913"/>
            <a:ext cx="4648200" cy="3486150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6425"/>
            <a:ext cx="5024438" cy="4181475"/>
          </a:xfrm>
          <a:noFill/>
          <a:ln/>
        </p:spPr>
        <p:txBody>
          <a:bodyPr wrap="square" lIns="91984" tIns="45990" rIns="91984" bIns="45990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3313" y="698500"/>
            <a:ext cx="4648200" cy="3486150"/>
          </a:xfrm>
          <a:ln/>
        </p:spPr>
      </p:sp>
      <p:sp>
        <p:nvSpPr>
          <p:cNvPr id="395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3313" y="698500"/>
            <a:ext cx="4648200" cy="3486150"/>
          </a:xfrm>
          <a:ln/>
        </p:spPr>
      </p:sp>
      <p:sp>
        <p:nvSpPr>
          <p:cNvPr id="395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3313" y="69850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E9F937-5304-4575-82A1-D2DA1E0E749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4099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1"/>
            <a:ext cx="8229600" cy="83201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Line 39"/>
          <p:cNvSpPr>
            <a:spLocks noChangeShapeType="1"/>
          </p:cNvSpPr>
          <p:nvPr userDrawn="1"/>
        </p:nvSpPr>
        <p:spPr bwMode="auto">
          <a:xfrm>
            <a:off x="457200" y="1190950"/>
            <a:ext cx="8229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40" tIns="45720" rIns="91440" bIns="45720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0" name="Rectangle 42"/>
          <p:cNvSpPr>
            <a:spLocks noChangeArrowheads="1"/>
          </p:cNvSpPr>
          <p:nvPr userDrawn="1"/>
        </p:nvSpPr>
        <p:spPr bwMode="auto">
          <a:xfrm>
            <a:off x="7974460" y="6447677"/>
            <a:ext cx="1066800" cy="38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40" tIns="45720" rIns="91440" bIns="45720"/>
          <a:lstStyle/>
          <a:p>
            <a:pPr algn="r">
              <a:defRPr/>
            </a:pPr>
            <a:fld id="{BCA4526E-C271-4817-B6EB-C21188FACCFE}" type="slidenum">
              <a:rPr lang="en-US" sz="1400" b="0">
                <a:latin typeface="Arial" charset="0"/>
                <a:cs typeface="+mn-cs"/>
              </a:rPr>
              <a:pPr algn="r">
                <a:defRPr/>
              </a:pPr>
              <a:t>‹#›</a:t>
            </a:fld>
            <a:endParaRPr lang="en-US" sz="1400" b="0" dirty="0">
              <a:latin typeface="Arial" charset="0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026" y="5810250"/>
            <a:ext cx="959113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98449"/>
            <a:ext cx="8229600" cy="4525963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321"/>
            <a:ext cx="8229600" cy="83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5" name="Line 39"/>
          <p:cNvSpPr>
            <a:spLocks noChangeShapeType="1"/>
          </p:cNvSpPr>
          <p:nvPr userDrawn="1"/>
        </p:nvSpPr>
        <p:spPr bwMode="auto">
          <a:xfrm>
            <a:off x="457200" y="1190950"/>
            <a:ext cx="8229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40" tIns="45720" rIns="91440" bIns="45720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8448"/>
            <a:ext cx="8229600" cy="21859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661191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321"/>
            <a:ext cx="8229600" cy="83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6" name="Line 39"/>
          <p:cNvSpPr>
            <a:spLocks noChangeShapeType="1"/>
          </p:cNvSpPr>
          <p:nvPr userDrawn="1"/>
        </p:nvSpPr>
        <p:spPr bwMode="auto">
          <a:xfrm>
            <a:off x="457200" y="1190950"/>
            <a:ext cx="8229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40" tIns="45720" rIns="91440" bIns="45720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8449"/>
            <a:ext cx="4038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8449"/>
            <a:ext cx="4038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Rectangle 42"/>
          <p:cNvSpPr>
            <a:spLocks noChangeArrowheads="1"/>
          </p:cNvSpPr>
          <p:nvPr userDrawn="1"/>
        </p:nvSpPr>
        <p:spPr bwMode="auto">
          <a:xfrm>
            <a:off x="7974460" y="6447677"/>
            <a:ext cx="1066800" cy="38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40" tIns="45720" rIns="91440" bIns="45720"/>
          <a:lstStyle/>
          <a:p>
            <a:pPr algn="r">
              <a:defRPr/>
            </a:pPr>
            <a:fld id="{BCA4526E-C271-4817-B6EB-C21188FACCFE}" type="slidenum">
              <a:rPr lang="en-US" sz="1400" b="0">
                <a:latin typeface="Arial" charset="0"/>
                <a:cs typeface="+mn-cs"/>
              </a:rPr>
              <a:pPr algn="r">
                <a:defRPr/>
              </a:pPr>
              <a:t>‹#›</a:t>
            </a:fld>
            <a:endParaRPr lang="en-US" sz="1400" b="0" dirty="0">
              <a:latin typeface="Arial" charset="0"/>
              <a:cs typeface="+mn-cs"/>
            </a:endParaRPr>
          </a:p>
        </p:txBody>
      </p:sp>
      <p:sp>
        <p:nvSpPr>
          <p:cNvPr id="8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321"/>
            <a:ext cx="8229600" cy="83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9" name="Line 39"/>
          <p:cNvSpPr>
            <a:spLocks noChangeShapeType="1"/>
          </p:cNvSpPr>
          <p:nvPr userDrawn="1"/>
        </p:nvSpPr>
        <p:spPr bwMode="auto">
          <a:xfrm>
            <a:off x="457200" y="1190950"/>
            <a:ext cx="8229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40" tIns="45720" rIns="91440" bIns="45720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026" y="5810250"/>
            <a:ext cx="959113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610EC-6BCE-42F4-B337-861601DC6B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5272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5272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5272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1802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272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1802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252728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5272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321"/>
            <a:ext cx="8229600" cy="83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9" name="Rectangle 3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02254"/>
            <a:ext cx="8229600" cy="4769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114" name="Rectangle 42"/>
          <p:cNvSpPr>
            <a:spLocks noChangeArrowheads="1"/>
          </p:cNvSpPr>
          <p:nvPr userDrawn="1"/>
        </p:nvSpPr>
        <p:spPr bwMode="auto">
          <a:xfrm>
            <a:off x="7974460" y="6447677"/>
            <a:ext cx="1066800" cy="38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40" tIns="45720" rIns="91440" bIns="45720"/>
          <a:lstStyle/>
          <a:p>
            <a:pPr algn="r">
              <a:defRPr/>
            </a:pPr>
            <a:fld id="{BCA4526E-C271-4817-B6EB-C21188FACCFE}" type="slidenum">
              <a:rPr lang="en-US" sz="1400" b="0">
                <a:latin typeface="Arial" charset="0"/>
                <a:cs typeface="+mn-cs"/>
              </a:rPr>
              <a:pPr algn="r">
                <a:defRPr/>
              </a:pPr>
              <a:t>‹#›</a:t>
            </a:fld>
            <a:endParaRPr lang="en-US" sz="1400" b="0" dirty="0">
              <a:latin typeface="Arial" charset="0"/>
              <a:cs typeface="+mn-cs"/>
            </a:endParaRPr>
          </a:p>
        </p:txBody>
      </p:sp>
      <p:sp>
        <p:nvSpPr>
          <p:cNvPr id="8" name="Line 39"/>
          <p:cNvSpPr>
            <a:spLocks noChangeShapeType="1"/>
          </p:cNvSpPr>
          <p:nvPr userDrawn="1"/>
        </p:nvSpPr>
        <p:spPr bwMode="auto">
          <a:xfrm>
            <a:off x="457200" y="1190950"/>
            <a:ext cx="8229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440" tIns="45720" rIns="91440" bIns="45720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40026" y="5810250"/>
            <a:ext cx="959113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4" r:id="rId2"/>
    <p:sldLayoutId id="2147483663" r:id="rId3"/>
    <p:sldLayoutId id="2147483662" r:id="rId4"/>
    <p:sldLayoutId id="2147483661" r:id="rId5"/>
    <p:sldLayoutId id="2147483660" r:id="rId6"/>
    <p:sldLayoutId id="2147483659" r:id="rId7"/>
    <p:sldLayoutId id="2147483658" r:id="rId8"/>
    <p:sldLayoutId id="2147483657" r:id="rId9"/>
    <p:sldLayoutId id="2147483656" r:id="rId10"/>
    <p:sldLayoutId id="2147483655" r:id="rId11"/>
    <p:sldLayoutId id="2147483654" r:id="rId12"/>
    <p:sldLayoutId id="2147483668" r:id="rId13"/>
    <p:sldLayoutId id="2147483669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880C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1B579C"/>
          </a:solidFill>
          <a:latin typeface="Arial Narrow Bol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1B579C"/>
          </a:solidFill>
          <a:latin typeface="Arial Narrow Bol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1B579C"/>
          </a:solidFill>
          <a:latin typeface="Arial Narrow Bol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1B579C"/>
          </a:solidFill>
          <a:latin typeface="Arial Narrow Bol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800">
          <a:solidFill>
            <a:srgbClr val="1B579C"/>
          </a:solidFill>
          <a:latin typeface="Arial Narrow Bol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800">
          <a:solidFill>
            <a:srgbClr val="1B579C"/>
          </a:solidFill>
          <a:latin typeface="Arial Narrow Bol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800">
          <a:solidFill>
            <a:srgbClr val="1B579C"/>
          </a:solidFill>
          <a:latin typeface="Arial Narrow Bol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800">
          <a:solidFill>
            <a:srgbClr val="1B579C"/>
          </a:solidFill>
          <a:latin typeface="Arial Narrow Bold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7ABC32"/>
        </a:buClr>
        <a:buSzPct val="75000"/>
        <a:buFont typeface="Webdings" pitchFamily="18" charset="2"/>
        <a:buChar char="&lt;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1880C6"/>
        </a:buClr>
        <a:buSzPct val="130000"/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Symbol" pitchFamily="18" charset="2"/>
        <a:buChar char="·"/>
        <a:defRPr sz="1400">
          <a:solidFill>
            <a:schemeClr val="tx1"/>
          </a:solidFill>
          <a:latin typeface="Arial Narrow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1200">
          <a:solidFill>
            <a:schemeClr val="tx1"/>
          </a:solidFill>
          <a:latin typeface="Arial Narrow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1000">
          <a:solidFill>
            <a:schemeClr val="tx1"/>
          </a:solidFill>
          <a:latin typeface="Arial Narrow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1400">
          <a:solidFill>
            <a:schemeClr val="tx1"/>
          </a:solidFill>
          <a:latin typeface="Arial Narrow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1400">
          <a:solidFill>
            <a:schemeClr val="tx1"/>
          </a:solidFill>
          <a:latin typeface="Arial Narrow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1400">
          <a:solidFill>
            <a:schemeClr val="tx1"/>
          </a:solidFill>
          <a:latin typeface="Arial Narrow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1400">
          <a:solidFill>
            <a:schemeClr val="tx1"/>
          </a:solidFill>
          <a:latin typeface="Arial Narrow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 descr="dcwater_template_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3765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Box 4"/>
          <p:cNvSpPr txBox="1">
            <a:spLocks noChangeArrowheads="1"/>
          </p:cNvSpPr>
          <p:nvPr/>
        </p:nvSpPr>
        <p:spPr bwMode="auto">
          <a:xfrm>
            <a:off x="3783014" y="415925"/>
            <a:ext cx="456088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>
            <a:spAutoFit/>
          </a:bodyPr>
          <a:lstStyle/>
          <a:p>
            <a:r>
              <a:rPr lang="en-US" sz="1500" dirty="0">
                <a:solidFill>
                  <a:srgbClr val="1880C6"/>
                </a:solidFill>
                <a:latin typeface="Arial" charset="0"/>
              </a:rPr>
              <a:t>District of Columbia Water and Sewer Authority</a:t>
            </a:r>
          </a:p>
          <a:p>
            <a:r>
              <a:rPr lang="en-US" sz="1200" b="0" dirty="0">
                <a:solidFill>
                  <a:srgbClr val="1880C6"/>
                </a:solidFill>
                <a:latin typeface="Arial" charset="0"/>
              </a:rPr>
              <a:t>George S. Hawkins, General Manager</a:t>
            </a:r>
          </a:p>
          <a:p>
            <a:pPr algn="r"/>
            <a:endParaRPr lang="en-US" sz="1500" dirty="0"/>
          </a:p>
        </p:txBody>
      </p:sp>
      <p:pic>
        <p:nvPicPr>
          <p:cNvPr id="4103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5034056"/>
            <a:ext cx="1066800" cy="158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" y="5085880"/>
            <a:ext cx="9143999" cy="33854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29" tIns="45714" rIns="91429" bIns="45714" anchor="ctr" anchorCtr="1">
            <a:spAutoFit/>
          </a:bodyPr>
          <a:lstStyle/>
          <a:p>
            <a:pPr algn="ctr" eaLnBrk="0" hangingPunct="0"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June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20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, 2011</a:t>
            </a:r>
            <a:endParaRPr lang="en-US" b="1" dirty="0">
              <a:latin typeface="Arial" pitchFamily="34" charset="0"/>
              <a:cs typeface="Arial" pitchFamily="34" charset="0"/>
              <a:sym typeface="Wingdings 2" pitchFamily="18" charset="2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0" y="1470204"/>
            <a:ext cx="9144000" cy="3139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40" tIns="45720" rIns="91440" bIns="4572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30000"/>
              </a:spcBef>
              <a:spcAft>
                <a:spcPct val="10000"/>
              </a:spcAft>
              <a:defRPr/>
            </a:pPr>
            <a:r>
              <a:rPr lang="en-US" i="1" dirty="0">
                <a:latin typeface="Arial" pitchFamily="34" charset="0"/>
                <a:cs typeface="Arial" pitchFamily="34" charset="0"/>
              </a:rPr>
              <a:t>Briefing on: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1752600"/>
            <a:ext cx="9144000" cy="14773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400" i="1" dirty="0" smtClean="0">
                <a:solidFill>
                  <a:srgbClr val="1880C6"/>
                </a:solidFill>
                <a:effectLst>
                  <a:outerShdw blurRad="50800" dist="50800" dir="5400000" algn="ctr" rotWithShape="0">
                    <a:schemeClr val="bg1">
                      <a:lumMod val="75000"/>
                    </a:schemeClr>
                  </a:outerShdw>
                </a:effectLst>
                <a:latin typeface="Arial" charset="0"/>
              </a:rPr>
              <a:t>DC CLEAN RIVERS PROJECT</a:t>
            </a:r>
          </a:p>
          <a:p>
            <a:pPr algn="ctr">
              <a:defRPr/>
            </a:pPr>
            <a:r>
              <a:rPr lang="en-US" sz="2400" i="1" dirty="0" smtClean="0">
                <a:solidFill>
                  <a:srgbClr val="1880C6"/>
                </a:solidFill>
                <a:effectLst>
                  <a:outerShdw blurRad="50800" dist="50800" dir="5400000" algn="ctr" rotWithShape="0">
                    <a:schemeClr val="bg1">
                      <a:lumMod val="75000"/>
                    </a:schemeClr>
                  </a:outerShdw>
                </a:effectLst>
                <a:latin typeface="Arial" charset="0"/>
              </a:rPr>
              <a:t>Anacostia River Projects</a:t>
            </a:r>
            <a:endParaRPr lang="en-US" sz="2400" i="1" dirty="0">
              <a:solidFill>
                <a:srgbClr val="1880C6"/>
              </a:solidFill>
              <a:effectLst>
                <a:outerShdw blurRad="50800" dist="50800" dir="5400000" algn="ctr" rotWithShape="0">
                  <a:schemeClr val="bg1">
                    <a:lumMod val="75000"/>
                  </a:schemeClr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en-US" sz="2400" i="1" dirty="0">
                <a:solidFill>
                  <a:srgbClr val="1880C6"/>
                </a:solidFill>
                <a:effectLst>
                  <a:outerShdw blurRad="50800" dist="50800" dir="5400000" algn="ctr" rotWithShape="0">
                    <a:schemeClr val="bg1">
                      <a:lumMod val="75000"/>
                    </a:schemeClr>
                  </a:outerShdw>
                </a:effectLst>
                <a:latin typeface="Arial" charset="0"/>
              </a:rPr>
              <a:t>Division E – M Street Diversion </a:t>
            </a:r>
            <a:r>
              <a:rPr lang="en-US" sz="2400" i="1" dirty="0" smtClean="0">
                <a:solidFill>
                  <a:srgbClr val="1880C6"/>
                </a:solidFill>
                <a:effectLst>
                  <a:outerShdw blurRad="50800" dist="50800" dir="5400000" algn="ctr" rotWithShape="0">
                    <a:schemeClr val="bg1">
                      <a:lumMod val="75000"/>
                    </a:schemeClr>
                  </a:outerShdw>
                </a:effectLst>
                <a:latin typeface="Arial" charset="0"/>
              </a:rPr>
              <a:t>Sewer</a:t>
            </a:r>
          </a:p>
          <a:p>
            <a:pPr algn="ctr">
              <a:defRPr/>
            </a:pPr>
            <a:r>
              <a:rPr lang="en-US" sz="1800" i="1" dirty="0" smtClean="0">
                <a:solidFill>
                  <a:srgbClr val="1880C6"/>
                </a:solidFill>
                <a:effectLst>
                  <a:outerShdw blurRad="50800" dist="50800" dir="5400000" algn="ctr" rotWithShape="0">
                    <a:schemeClr val="bg1">
                      <a:lumMod val="75000"/>
                    </a:schemeClr>
                  </a:outerShdw>
                </a:effectLst>
                <a:latin typeface="Arial" charset="0"/>
              </a:rPr>
              <a:t>(CSOs 015, 016 and 017)</a:t>
            </a:r>
            <a:endParaRPr lang="en-US" sz="1800" i="1" dirty="0">
              <a:solidFill>
                <a:srgbClr val="1880C6"/>
              </a:solidFill>
              <a:effectLst>
                <a:outerShdw blurRad="50800" dist="50800" dir="5400000" algn="ctr" rotWithShape="0">
                  <a:schemeClr val="bg1">
                    <a:lumMod val="75000"/>
                  </a:schemeClr>
                </a:outerShdw>
              </a:effectLst>
              <a:latin typeface="Arial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3574147"/>
            <a:ext cx="9144000" cy="3139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40" tIns="45720" rIns="91440" bIns="4572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30000"/>
              </a:spcBef>
              <a:spcAft>
                <a:spcPct val="10000"/>
              </a:spcAft>
              <a:defRPr/>
            </a:pPr>
            <a:r>
              <a:rPr lang="en-US" i="1" dirty="0">
                <a:latin typeface="Arial" pitchFamily="34" charset="0"/>
                <a:cs typeface="Arial" pitchFamily="34" charset="0"/>
              </a:rPr>
              <a:t>Briefing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for:</a:t>
            </a:r>
            <a:endParaRPr lang="en-US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455313" y="4053497"/>
            <a:ext cx="6993228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400" i="1" dirty="0" smtClean="0">
                <a:solidFill>
                  <a:srgbClr val="1880C6"/>
                </a:solidFill>
                <a:effectLst>
                  <a:outerShdw blurRad="50800" dist="50800" dir="5400000" algn="ctr" rotWithShape="0">
                    <a:schemeClr val="bg1">
                      <a:lumMod val="75000"/>
                    </a:schemeClr>
                  </a:outerShdw>
                </a:effectLst>
                <a:latin typeface="Arial" charset="0"/>
              </a:rPr>
              <a:t>CAPITAL RIVERFRONT BUSINESS IMPROVEMENT DISTRICT</a:t>
            </a:r>
            <a:endParaRPr lang="en-US" sz="1800" i="1" dirty="0">
              <a:solidFill>
                <a:srgbClr val="1880C6"/>
              </a:solidFill>
              <a:effectLst>
                <a:outerShdw blurRad="50800" dist="50800" dir="5400000" algn="ctr" rotWithShape="0">
                  <a:schemeClr val="bg1">
                    <a:lumMod val="75000"/>
                  </a:scheme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 Street Diversion Sewer</a:t>
            </a:r>
            <a:br>
              <a:rPr lang="en-US" dirty="0" smtClean="0"/>
            </a:br>
            <a:r>
              <a:rPr lang="en-US" sz="2800" dirty="0" smtClean="0"/>
              <a:t>Purpose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8449"/>
            <a:ext cx="4910866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dirty="0" smtClean="0"/>
              <a:t>Intercept CSO 015, 016 and 017 and convey flows to Anacostia River Tunnel (ART)</a:t>
            </a:r>
          </a:p>
          <a:p>
            <a:pPr>
              <a:spcBef>
                <a:spcPts val="0"/>
              </a:spcBef>
            </a:pPr>
            <a:endParaRPr lang="en-US" sz="2400" dirty="0" smtClean="0"/>
          </a:p>
          <a:p>
            <a:pPr>
              <a:spcBef>
                <a:spcPts val="0"/>
              </a:spcBef>
            </a:pPr>
            <a:r>
              <a:rPr lang="en-US" sz="2400" dirty="0" smtClean="0"/>
              <a:t>CSOs to be “consolidated”</a:t>
            </a:r>
          </a:p>
          <a:p>
            <a:pPr lvl="1">
              <a:spcBef>
                <a:spcPts val="0"/>
              </a:spcBef>
            </a:pPr>
            <a:r>
              <a:rPr lang="en-US" sz="1800" dirty="0" smtClean="0"/>
              <a:t>Divert full capacity of drainage area and convey to tunnel</a:t>
            </a:r>
          </a:p>
          <a:p>
            <a:pPr lvl="1">
              <a:spcBef>
                <a:spcPts val="0"/>
              </a:spcBef>
            </a:pPr>
            <a:r>
              <a:rPr lang="en-US" sz="1800" dirty="0" smtClean="0"/>
              <a:t>Removable bulkhead on outfall to river at diversion structure</a:t>
            </a:r>
          </a:p>
          <a:p>
            <a:pPr lvl="1">
              <a:spcBef>
                <a:spcPts val="0"/>
              </a:spcBef>
            </a:pPr>
            <a:r>
              <a:rPr lang="en-US" sz="1800" dirty="0" smtClean="0"/>
              <a:t>Remove bulkhead if maintenance of tunnel or appurtenances needed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8912" y="1539995"/>
            <a:ext cx="2926080" cy="1880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974775" y="3492927"/>
            <a:ext cx="2618509" cy="30777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400" dirty="0" smtClean="0">
                <a:latin typeface="+mj-lt"/>
              </a:rPr>
              <a:t>CSO 017 Outfall @ Anacostia River</a:t>
            </a:r>
            <a:endParaRPr lang="en-US" sz="1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print"/>
          <a:srcRect l="3512" t="4052" r="3409" b="3954"/>
          <a:stretch>
            <a:fillRect/>
          </a:stretch>
        </p:blipFill>
        <p:spPr bwMode="auto">
          <a:xfrm>
            <a:off x="1222238" y="1223292"/>
            <a:ext cx="7064061" cy="53949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Straight Arrow Connector 22"/>
          <p:cNvCxnSpPr>
            <a:stCxn id="1138702" idx="3"/>
          </p:cNvCxnSpPr>
          <p:nvPr/>
        </p:nvCxnSpPr>
        <p:spPr bwMode="auto">
          <a:xfrm flipV="1">
            <a:off x="2263681" y="3631212"/>
            <a:ext cx="3359388" cy="1163899"/>
          </a:xfrm>
          <a:prstGeom prst="straightConnector1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138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 Street Diversion Sewer</a:t>
            </a:r>
            <a:br>
              <a:rPr lang="en-US" dirty="0" smtClean="0"/>
            </a:br>
            <a:r>
              <a:rPr lang="en-US" sz="2800" dirty="0" smtClean="0"/>
              <a:t>Project Location</a:t>
            </a:r>
            <a:endParaRPr lang="en-US" sz="2800" dirty="0"/>
          </a:p>
        </p:txBody>
      </p:sp>
      <p:pic>
        <p:nvPicPr>
          <p:cNvPr id="1138699" name="Picture 11" descr="NPDES 017"/>
          <p:cNvPicPr preferRelativeResize="0"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21766" y="1387097"/>
            <a:ext cx="1828800" cy="1209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38701" name="Picture 13" descr="NPDES 016"/>
          <p:cNvPicPr preferRelativeResize="0">
            <a:picLocks noChangeAspect="1" noChangeArrowheads="1"/>
          </p:cNvPicPr>
          <p:nvPr/>
        </p:nvPicPr>
        <p:blipFill>
          <a:blip r:embed="rId4" cstate="print">
            <a:grayscl/>
            <a:lum contrast="10000"/>
          </a:blip>
          <a:srcRect l="1686" t="2926" r="3372" b="4974"/>
          <a:stretch>
            <a:fillRect/>
          </a:stretch>
        </p:blipFill>
        <p:spPr bwMode="auto">
          <a:xfrm>
            <a:off x="441558" y="2794647"/>
            <a:ext cx="1828800" cy="1203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38702" name="Picture 14" descr="NPDES 015"/>
          <p:cNvPicPr preferRelativeResize="0">
            <a:picLocks noChangeArrowheads="1"/>
          </p:cNvPicPr>
          <p:nvPr/>
        </p:nvPicPr>
        <p:blipFill>
          <a:blip r:embed="rId5" cstate="print">
            <a:grayscl/>
            <a:lum contrast="10000"/>
          </a:blip>
          <a:srcRect t="14421"/>
          <a:stretch>
            <a:fillRect/>
          </a:stretch>
        </p:blipFill>
        <p:spPr bwMode="auto">
          <a:xfrm>
            <a:off x="434881" y="4191607"/>
            <a:ext cx="1828800" cy="1207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/>
          <p:cNvSpPr txBox="1"/>
          <p:nvPr/>
        </p:nvSpPr>
        <p:spPr>
          <a:xfrm rot="19497185">
            <a:off x="7403506" y="2624947"/>
            <a:ext cx="584951" cy="30777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+mj-lt"/>
              </a:rPr>
              <a:t>River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5623069" y="3494052"/>
            <a:ext cx="274320" cy="274320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48461" y="3478973"/>
            <a:ext cx="416719" cy="30777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700" dirty="0" smtClean="0">
                <a:latin typeface="+mj-lt"/>
              </a:rPr>
              <a:t>CSO</a:t>
            </a:r>
          </a:p>
          <a:p>
            <a:pPr algn="ctr"/>
            <a:r>
              <a:rPr lang="en-US" sz="700" dirty="0" smtClean="0">
                <a:latin typeface="+mj-lt"/>
              </a:rPr>
              <a:t>015</a:t>
            </a:r>
            <a:endParaRPr lang="en-US" sz="700" dirty="0">
              <a:latin typeface="+mj-lt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6219969" y="3233702"/>
            <a:ext cx="274320" cy="274320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45361" y="3218623"/>
            <a:ext cx="416719" cy="30777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700" dirty="0" smtClean="0">
                <a:latin typeface="+mj-lt"/>
              </a:rPr>
              <a:t>CSO</a:t>
            </a:r>
          </a:p>
          <a:p>
            <a:pPr algn="ctr"/>
            <a:r>
              <a:rPr lang="en-US" sz="700" dirty="0" smtClean="0">
                <a:latin typeface="+mj-lt"/>
              </a:rPr>
              <a:t>016</a:t>
            </a:r>
            <a:endParaRPr lang="en-US" sz="700" dirty="0">
              <a:latin typeface="+mj-lt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7013719" y="2636802"/>
            <a:ext cx="274320" cy="274320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45461" y="2621723"/>
            <a:ext cx="416719" cy="30777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700" dirty="0" smtClean="0">
                <a:latin typeface="+mj-lt"/>
              </a:rPr>
              <a:t>CSO</a:t>
            </a:r>
          </a:p>
          <a:p>
            <a:pPr algn="ctr"/>
            <a:r>
              <a:rPr lang="en-US" sz="700" dirty="0" smtClean="0">
                <a:latin typeface="+mj-lt"/>
              </a:rPr>
              <a:t>017</a:t>
            </a:r>
            <a:endParaRPr lang="en-US" sz="700" dirty="0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 rot="5400000">
            <a:off x="785949" y="5910643"/>
            <a:ext cx="1308342" cy="30777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+mj-lt"/>
              </a:rPr>
              <a:t>Potomac  River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26" name="Straight Arrow Connector 25"/>
          <p:cNvCxnSpPr>
            <a:stCxn id="1138701" idx="3"/>
          </p:cNvCxnSpPr>
          <p:nvPr/>
        </p:nvCxnSpPr>
        <p:spPr bwMode="auto">
          <a:xfrm flipV="1">
            <a:off x="2270359" y="3370863"/>
            <a:ext cx="3949611" cy="25605"/>
          </a:xfrm>
          <a:prstGeom prst="straightConnector1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30" name="TextBox 29"/>
          <p:cNvSpPr txBox="1"/>
          <p:nvPr/>
        </p:nvSpPr>
        <p:spPr>
          <a:xfrm rot="847918">
            <a:off x="4954579" y="3876519"/>
            <a:ext cx="943688" cy="30777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+mj-lt"/>
              </a:rPr>
              <a:t>Anacostia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31" name="Straight Arrow Connector 30"/>
          <p:cNvCxnSpPr>
            <a:stCxn id="1138699" idx="1"/>
          </p:cNvCxnSpPr>
          <p:nvPr/>
        </p:nvCxnSpPr>
        <p:spPr bwMode="auto">
          <a:xfrm rot="10800000" flipV="1">
            <a:off x="172385" y="1991819"/>
            <a:ext cx="249383" cy="764479"/>
          </a:xfrm>
          <a:prstGeom prst="straightConnector1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39" name="Rectangle 38"/>
          <p:cNvSpPr/>
          <p:nvPr/>
        </p:nvSpPr>
        <p:spPr bwMode="auto">
          <a:xfrm>
            <a:off x="5541025" y="2285243"/>
            <a:ext cx="1839191" cy="67540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07179" y="1443580"/>
            <a:ext cx="1028700" cy="307777"/>
          </a:xfrm>
          <a:prstGeom prst="rect">
            <a:avLst/>
          </a:prstGeom>
          <a:ln w="15875" cap="sq">
            <a:solidFill>
              <a:srgbClr val="FF0000"/>
            </a:solidFill>
            <a:miter lim="800000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r>
              <a:rPr lang="en-US" sz="1400" dirty="0" smtClean="0">
                <a:latin typeface="+mj-lt"/>
              </a:rPr>
              <a:t>Project Site</a:t>
            </a:r>
            <a:endParaRPr lang="en-US" sz="1400" dirty="0">
              <a:latin typeface="+mj-lt"/>
            </a:endParaRPr>
          </a:p>
        </p:txBody>
      </p:sp>
      <p:cxnSp>
        <p:nvCxnSpPr>
          <p:cNvPr id="41" name="Straight Arrow Connector 40"/>
          <p:cNvCxnSpPr>
            <a:stCxn id="40" idx="3"/>
            <a:endCxn id="39" idx="0"/>
          </p:cNvCxnSpPr>
          <p:nvPr/>
        </p:nvCxnSpPr>
        <p:spPr bwMode="auto">
          <a:xfrm>
            <a:off x="5935879" y="1597469"/>
            <a:ext cx="524742" cy="687774"/>
          </a:xfrm>
          <a:prstGeom prst="straightConnector1">
            <a:avLst/>
          </a:prstGeom>
          <a:noFill/>
          <a:ln w="15875" cap="sq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7" name="Straight Arrow Connector 26"/>
          <p:cNvCxnSpPr>
            <a:stCxn id="1138699" idx="3"/>
            <a:endCxn id="19" idx="2"/>
          </p:cNvCxnSpPr>
          <p:nvPr/>
        </p:nvCxnSpPr>
        <p:spPr bwMode="auto">
          <a:xfrm>
            <a:off x="2250566" y="1991820"/>
            <a:ext cx="4763153" cy="782142"/>
          </a:xfrm>
          <a:prstGeom prst="straightConnector1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 l="2706" t="18312" r="5844" b="8707"/>
          <a:stretch>
            <a:fillRect/>
          </a:stretch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 Street Diversion Sewer</a:t>
            </a:r>
            <a:r>
              <a:rPr lang="en-US" sz="3800" dirty="0" smtClean="0"/>
              <a:t/>
            </a:r>
            <a:br>
              <a:rPr lang="en-US" sz="3800" dirty="0" smtClean="0"/>
            </a:br>
            <a:r>
              <a:rPr lang="en-US" sz="2800" dirty="0" smtClean="0"/>
              <a:t>Existing Sewer System – CSOs 015, 016 and 017</a:t>
            </a:r>
            <a:endParaRPr lang="en-US" sz="2800" dirty="0"/>
          </a:p>
        </p:txBody>
      </p:sp>
      <p:sp>
        <p:nvSpPr>
          <p:cNvPr id="4" name="Rectangle 42"/>
          <p:cNvSpPr>
            <a:spLocks noChangeArrowheads="1"/>
          </p:cNvSpPr>
          <p:nvPr/>
        </p:nvSpPr>
        <p:spPr bwMode="auto">
          <a:xfrm>
            <a:off x="7974460" y="6447677"/>
            <a:ext cx="1066800" cy="38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40" tIns="45720" rIns="91440" bIns="45720"/>
          <a:lstStyle/>
          <a:p>
            <a:pPr algn="r">
              <a:defRPr/>
            </a:pPr>
            <a:fld id="{BCA4526E-C271-4817-B6EB-C21188FACCFE}" type="slidenum">
              <a:rPr lang="en-US" sz="1400" b="0">
                <a:solidFill>
                  <a:schemeClr val="bg1"/>
                </a:solidFill>
                <a:latin typeface="Arial" charset="0"/>
                <a:cs typeface="+mn-cs"/>
              </a:rPr>
              <a:pPr algn="r">
                <a:defRPr/>
              </a:pPr>
              <a:t>12</a:t>
            </a:fld>
            <a:endParaRPr lang="en-US" sz="1400" b="0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 Street Diversion Sewer</a:t>
            </a:r>
            <a:br>
              <a:rPr lang="en-US" dirty="0" smtClean="0"/>
            </a:br>
            <a:r>
              <a:rPr lang="en-US" sz="2800" dirty="0" smtClean="0"/>
              <a:t>Alignment</a:t>
            </a:r>
          </a:p>
        </p:txBody>
      </p:sp>
      <p:cxnSp>
        <p:nvCxnSpPr>
          <p:cNvPr id="18436" name="Straight Arrow Connector 4"/>
          <p:cNvCxnSpPr>
            <a:cxnSpLocks noChangeShapeType="1"/>
          </p:cNvCxnSpPr>
          <p:nvPr/>
        </p:nvCxnSpPr>
        <p:spPr bwMode="auto">
          <a:xfrm rot="16200000" flipV="1">
            <a:off x="-57149" y="2011363"/>
            <a:ext cx="457200" cy="9525"/>
          </a:xfrm>
          <a:prstGeom prst="straightConnector1">
            <a:avLst/>
          </a:prstGeom>
          <a:noFill/>
          <a:ln w="22225" algn="ctr">
            <a:solidFill>
              <a:schemeClr val="bg1"/>
            </a:solidFill>
            <a:round/>
            <a:headEnd/>
            <a:tailEnd type="stealth" w="lg" len="lg"/>
          </a:ln>
        </p:spPr>
      </p:cxnSp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11113" y="1506538"/>
            <a:ext cx="2905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</a:t>
            </a:r>
          </a:p>
        </p:txBody>
      </p:sp>
      <p:pic>
        <p:nvPicPr>
          <p:cNvPr id="7" name="Picture 6" descr="Plan and Geotechnical Profile 8 5X11.tif"/>
          <p:cNvPicPr>
            <a:picLocks noChangeAspect="1"/>
          </p:cNvPicPr>
          <p:nvPr/>
        </p:nvPicPr>
        <p:blipFill>
          <a:blip r:embed="rId2" cstate="print">
            <a:lum/>
          </a:blip>
          <a:srcRect l="1152" t="20235" r="1273" b="22353"/>
          <a:stretch>
            <a:fillRect/>
          </a:stretch>
        </p:blipFill>
        <p:spPr>
          <a:xfrm>
            <a:off x="0" y="1366219"/>
            <a:ext cx="9144000" cy="4157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 Street Diversion Sewer</a:t>
            </a:r>
            <a:br>
              <a:rPr lang="en-US" dirty="0" smtClean="0"/>
            </a:br>
            <a:r>
              <a:rPr lang="en-US" sz="2800" dirty="0" smtClean="0"/>
              <a:t>Construction Methods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8449"/>
            <a:ext cx="4609652" cy="5027047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</a:pPr>
            <a:r>
              <a:rPr lang="en-US" sz="1900" dirty="0" smtClean="0">
                <a:latin typeface="+mj-lt"/>
              </a:rPr>
              <a:t>Diversion sewer construction using </a:t>
            </a:r>
            <a:r>
              <a:rPr lang="en-US" sz="1900" dirty="0" smtClean="0">
                <a:solidFill>
                  <a:srgbClr val="1880C6"/>
                </a:solidFill>
                <a:latin typeface="+mj-lt"/>
                <a:ea typeface="+mj-ea"/>
                <a:cs typeface="+mj-cs"/>
              </a:rPr>
              <a:t>trenchless technology</a:t>
            </a:r>
          </a:p>
          <a:p>
            <a:pPr lvl="1">
              <a:spcBef>
                <a:spcPts val="0"/>
              </a:spcBef>
            </a:pPr>
            <a:r>
              <a:rPr lang="en-US" sz="1700" dirty="0" smtClean="0"/>
              <a:t>Techniques for utility line installation, replacement, rehabilitation, inspection, location, and leak detection, </a:t>
            </a:r>
            <a:r>
              <a:rPr lang="en-US" sz="1700" dirty="0" smtClean="0">
                <a:solidFill>
                  <a:srgbClr val="1880C6"/>
                </a:solidFill>
                <a:latin typeface="+mj-lt"/>
                <a:ea typeface="+mj-ea"/>
                <a:cs typeface="+mj-cs"/>
              </a:rPr>
              <a:t>with minimal excavation from the ground surface</a:t>
            </a:r>
          </a:p>
          <a:p>
            <a:pPr lvl="1">
              <a:spcBef>
                <a:spcPts val="0"/>
              </a:spcBef>
            </a:pPr>
            <a:r>
              <a:rPr lang="en-US" sz="1700" dirty="0" smtClean="0"/>
              <a:t>Less surface disruption</a:t>
            </a:r>
          </a:p>
          <a:p>
            <a:pPr lvl="1">
              <a:spcBef>
                <a:spcPts val="0"/>
              </a:spcBef>
            </a:pPr>
            <a:r>
              <a:rPr lang="en-US" sz="1700" dirty="0" smtClean="0"/>
              <a:t>Reduces environmental impacts</a:t>
            </a:r>
          </a:p>
          <a:p>
            <a:pPr lvl="1">
              <a:spcBef>
                <a:spcPts val="0"/>
              </a:spcBef>
            </a:pPr>
            <a:r>
              <a:rPr lang="en-US" sz="1700" dirty="0" smtClean="0"/>
              <a:t>Limits impacts to existing structures and utilities</a:t>
            </a:r>
          </a:p>
          <a:p>
            <a:pPr lvl="1">
              <a:spcBef>
                <a:spcPts val="0"/>
              </a:spcBef>
            </a:pPr>
            <a:r>
              <a:rPr lang="en-US" sz="1700" dirty="0" smtClean="0"/>
              <a:t>Reduce need for dewatering</a:t>
            </a:r>
          </a:p>
          <a:p>
            <a:pPr lvl="1">
              <a:spcBef>
                <a:spcPts val="0"/>
              </a:spcBef>
            </a:pPr>
            <a:r>
              <a:rPr lang="en-US" sz="1700" dirty="0" smtClean="0"/>
              <a:t>Reduce amount of excavated material</a:t>
            </a:r>
          </a:p>
          <a:p>
            <a:pPr marL="342900" lvl="1" indent="-342900">
              <a:spcBef>
                <a:spcPts val="600"/>
              </a:spcBef>
              <a:buClr>
                <a:srgbClr val="7ABC32"/>
              </a:buClr>
              <a:buSzPct val="75000"/>
              <a:buFont typeface="Webdings" pitchFamily="18" charset="2"/>
              <a:buChar char="&lt;"/>
            </a:pPr>
            <a:r>
              <a:rPr lang="en-US" sz="1900" dirty="0" smtClean="0">
                <a:ea typeface="+mn-ea"/>
                <a:cs typeface="+mn-cs"/>
              </a:rPr>
              <a:t>Diversion Sewer length = 2,632-ft</a:t>
            </a:r>
          </a:p>
          <a:p>
            <a:pPr marL="342900" lvl="1" indent="-342900">
              <a:spcBef>
                <a:spcPts val="600"/>
              </a:spcBef>
              <a:buClr>
                <a:srgbClr val="7ABC32"/>
              </a:buClr>
              <a:buSzPct val="75000"/>
              <a:buFont typeface="Webdings" pitchFamily="18" charset="2"/>
              <a:buChar char="&lt;"/>
            </a:pPr>
            <a:r>
              <a:rPr lang="en-US" sz="1900" dirty="0" smtClean="0">
                <a:ea typeface="+mn-ea"/>
                <a:cs typeface="+mn-cs"/>
              </a:rPr>
              <a:t>Diversion Sewer depth = 20 to 45-ft</a:t>
            </a:r>
          </a:p>
          <a:p>
            <a:pPr marL="342900" lvl="1" indent="-342900">
              <a:spcBef>
                <a:spcPts val="600"/>
              </a:spcBef>
              <a:buClr>
                <a:srgbClr val="7ABC32"/>
              </a:buClr>
              <a:buSzPct val="75000"/>
              <a:buFont typeface="Webdings" pitchFamily="18" charset="2"/>
              <a:buChar char="&lt;"/>
            </a:pPr>
            <a:r>
              <a:rPr lang="en-US" sz="1900" dirty="0" smtClean="0">
                <a:ea typeface="+mn-ea"/>
                <a:cs typeface="+mn-cs"/>
              </a:rPr>
              <a:t>Construction of diversion chambers requires open-cut at three sites along alignment:</a:t>
            </a:r>
          </a:p>
          <a:p>
            <a:pPr lvl="1">
              <a:spcBef>
                <a:spcPts val="0"/>
              </a:spcBef>
            </a:pPr>
            <a:r>
              <a:rPr lang="en-US" sz="1700" dirty="0" smtClean="0"/>
              <a:t>9th and M Streets SE</a:t>
            </a:r>
          </a:p>
          <a:p>
            <a:pPr lvl="1">
              <a:spcBef>
                <a:spcPts val="0"/>
              </a:spcBef>
            </a:pPr>
            <a:r>
              <a:rPr lang="en-US" sz="1700" dirty="0" smtClean="0"/>
              <a:t>12th and M Street SE</a:t>
            </a:r>
          </a:p>
          <a:p>
            <a:pPr lvl="1">
              <a:spcBef>
                <a:spcPts val="0"/>
              </a:spcBef>
            </a:pPr>
            <a:r>
              <a:rPr lang="en-US" sz="1700" dirty="0" smtClean="0"/>
              <a:t>14th Street ROW and M Street SE</a:t>
            </a:r>
          </a:p>
          <a:p>
            <a:pPr>
              <a:spcBef>
                <a:spcPts val="0"/>
              </a:spcBef>
              <a:buNone/>
            </a:pPr>
            <a:endParaRPr lang="en-US" sz="2200" dirty="0" smtClean="0"/>
          </a:p>
          <a:p>
            <a:pPr>
              <a:spcBef>
                <a:spcPts val="0"/>
              </a:spcBef>
              <a:buNone/>
            </a:pPr>
            <a:endParaRPr lang="en-US" sz="1800" dirty="0" smtClean="0"/>
          </a:p>
        </p:txBody>
      </p:sp>
      <p:pic>
        <p:nvPicPr>
          <p:cNvPr id="11" name="Picture 4" descr="Pictur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3377" y="1370913"/>
            <a:ext cx="3474720" cy="3147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jrcarl\Desktop\LTCPEC066 C-66.tiff"/>
          <p:cNvPicPr>
            <a:picLocks noChangeAspect="1" noChangeArrowheads="1"/>
          </p:cNvPicPr>
          <p:nvPr/>
        </p:nvPicPr>
        <p:blipFill>
          <a:blip r:embed="rId2" cstate="print"/>
          <a:srcRect t="1582" b="1415"/>
          <a:stretch>
            <a:fillRect/>
          </a:stretch>
        </p:blipFill>
        <p:spPr bwMode="auto">
          <a:xfrm>
            <a:off x="0" y="1550"/>
            <a:ext cx="9144000" cy="68564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894955" y="3833888"/>
            <a:ext cx="4667211" cy="303923"/>
          </a:xfrm>
          <a:prstGeom prst="rect">
            <a:avLst/>
          </a:prstGeom>
          <a:solidFill>
            <a:schemeClr val="bg1"/>
          </a:solidFill>
        </p:spPr>
        <p:txBody>
          <a:bodyPr wrap="square" lIns="57146" tIns="28572" rIns="57146" bIns="28572" rtlCol="0">
            <a:spAutoFit/>
          </a:bodyPr>
          <a:lstStyle/>
          <a:p>
            <a:r>
              <a:rPr lang="en-US" i="1" dirty="0" smtClean="0"/>
              <a:t>Estimated Construction: October 2012 – February 2013 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7620996" y="5321303"/>
            <a:ext cx="1264025" cy="133502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57146" tIns="28572" rIns="57146" bIns="28572" rtlCol="0" anchor="ctr" anchorCtr="0">
            <a:spAutoFit/>
          </a:bodyPr>
          <a:lstStyle/>
          <a:p>
            <a:pPr algn="ctr"/>
            <a:r>
              <a:rPr lang="en-US" dirty="0" smtClean="0">
                <a:solidFill>
                  <a:srgbClr val="1880C6"/>
                </a:solidFill>
              </a:rPr>
              <a:t>CSO 015</a:t>
            </a:r>
          </a:p>
          <a:p>
            <a:pPr algn="ctr"/>
            <a:endParaRPr lang="en-US" sz="600" dirty="0" smtClean="0">
              <a:solidFill>
                <a:srgbClr val="1880C6"/>
              </a:solidFill>
            </a:endParaRPr>
          </a:p>
          <a:p>
            <a:pPr algn="ctr"/>
            <a:r>
              <a:rPr lang="en-US" sz="1300" i="1" dirty="0" smtClean="0">
                <a:solidFill>
                  <a:srgbClr val="1880C6"/>
                </a:solidFill>
              </a:rPr>
              <a:t>Construction Staging Area</a:t>
            </a:r>
            <a:endParaRPr lang="en-US" sz="1300" i="1" dirty="0">
              <a:solidFill>
                <a:srgbClr val="1880C6"/>
              </a:solidFill>
            </a:endParaRPr>
          </a:p>
        </p:txBody>
      </p:sp>
      <p:sp>
        <p:nvSpPr>
          <p:cNvPr id="11" name="Right Triangle 10"/>
          <p:cNvSpPr/>
          <p:nvPr/>
        </p:nvSpPr>
        <p:spPr bwMode="auto">
          <a:xfrm flipH="1">
            <a:off x="3173506" y="965618"/>
            <a:ext cx="2103120" cy="1280160"/>
          </a:xfrm>
          <a:prstGeom prst="rtTriangle">
            <a:avLst/>
          </a:prstGeom>
          <a:noFill/>
          <a:ln w="57150" cap="flat" cmpd="sng" algn="ctr">
            <a:solidFill>
              <a:schemeClr val="accent2">
                <a:lumMod val="75000"/>
              </a:schemeClr>
            </a:solidFill>
            <a:prstDash val="dashDot"/>
            <a:round/>
            <a:headEnd type="none" w="med" len="med"/>
            <a:tailEnd type="triangle" w="med" len="med"/>
          </a:ln>
          <a:effectLst/>
        </p:spPr>
        <p:txBody>
          <a:bodyPr vert="horz" wrap="square" lIns="57146" tIns="28572" rIns="57146" bIns="28572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571454"/>
            <a:endParaRPr lang="en-US" sz="10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3854825" y="1779840"/>
            <a:ext cx="129988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300" i="1" dirty="0" smtClean="0"/>
              <a:t>U.S. Reservation 251</a:t>
            </a:r>
            <a:endParaRPr lang="en-US" sz="13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510396" y="4954469"/>
            <a:ext cx="900240" cy="273146"/>
          </a:xfrm>
          <a:prstGeom prst="rect">
            <a:avLst/>
          </a:prstGeom>
          <a:solidFill>
            <a:schemeClr val="bg1"/>
          </a:solidFill>
        </p:spPr>
        <p:txBody>
          <a:bodyPr wrap="square" lIns="57146" tIns="28572" rIns="57146" bIns="28572" rtlCol="0">
            <a:spAutoFit/>
          </a:bodyPr>
          <a:lstStyle/>
          <a:p>
            <a:r>
              <a:rPr lang="en-US" sz="1400" dirty="0" smtClean="0"/>
              <a:t>Key Plan</a:t>
            </a:r>
            <a:endParaRPr lang="en-US" sz="1400" dirty="0"/>
          </a:p>
        </p:txBody>
      </p:sp>
      <p:cxnSp>
        <p:nvCxnSpPr>
          <p:cNvPr id="13" name="Straight Connector 12"/>
          <p:cNvCxnSpPr>
            <a:stCxn id="9" idx="0"/>
          </p:cNvCxnSpPr>
          <p:nvPr/>
        </p:nvCxnSpPr>
        <p:spPr bwMode="auto">
          <a:xfrm rot="5400000" flipH="1" flipV="1">
            <a:off x="1247889" y="3840482"/>
            <a:ext cx="419549" cy="37651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pic>
        <p:nvPicPr>
          <p:cNvPr id="15" name="Picture 14" descr="Plan and Geotechnical Profile 8 5X11.tif"/>
          <p:cNvPicPr>
            <a:picLocks noChangeAspect="1"/>
          </p:cNvPicPr>
          <p:nvPr/>
        </p:nvPicPr>
        <p:blipFill>
          <a:blip r:embed="rId3" cstate="print"/>
          <a:srcRect l="1152" t="41477" r="1273" b="46754"/>
          <a:stretch>
            <a:fillRect/>
          </a:stretch>
        </p:blipFill>
        <p:spPr>
          <a:xfrm>
            <a:off x="634701" y="4281541"/>
            <a:ext cx="7040880" cy="6562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753037" y="4238515"/>
            <a:ext cx="1032734" cy="73152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dashDot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 Street Diversion Sewer</a:t>
            </a:r>
            <a:br>
              <a:rPr lang="en-US" dirty="0" smtClean="0"/>
            </a:br>
            <a:r>
              <a:rPr lang="en-US" sz="2800" dirty="0" smtClean="0"/>
              <a:t>MOT for Structure 19 (AM Rush Hour)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88373" y="3792678"/>
            <a:ext cx="8250382" cy="1546514"/>
          </a:xfrm>
          <a:prstGeom prst="rect">
            <a:avLst/>
          </a:prstGeom>
        </p:spPr>
        <p:txBody>
          <a:bodyPr lIns="91440" tIns="45720" rIns="91440" bIns="45720">
            <a:normAutofit/>
          </a:bodyPr>
          <a:lstStyle/>
          <a:p>
            <a:pPr marL="742950" lvl="1" indent="-285750" eaLnBrk="0" hangingPunct="0">
              <a:spcBef>
                <a:spcPts val="0"/>
              </a:spcBef>
              <a:buClr>
                <a:schemeClr val="hlink"/>
              </a:buClr>
              <a:buSzPct val="130000"/>
              <a:defRPr/>
            </a:pPr>
            <a:endParaRPr lang="en-US" sz="1800" b="0" kern="0" dirty="0" smtClean="0">
              <a:latin typeface="+mn-lt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074199" y="5007006"/>
            <a:ext cx="7581630" cy="1850994"/>
          </a:xfrm>
          <a:prstGeom prst="rect">
            <a:avLst/>
          </a:prstGeom>
        </p:spPr>
        <p:txBody>
          <a:bodyPr lIns="91440" tIns="45720" rIns="91440" bIns="45720">
            <a:normAutofit fontScale="85000" lnSpcReduction="10000"/>
          </a:bodyPr>
          <a:lstStyle/>
          <a:p>
            <a:pPr marL="342900" indent="-342900" eaLnBrk="0" hangingPunct="0">
              <a:lnSpc>
                <a:spcPct val="150000"/>
              </a:lnSpc>
              <a:spcBef>
                <a:spcPts val="0"/>
              </a:spcBef>
              <a:buClr>
                <a:srgbClr val="7ABC32"/>
              </a:buClr>
              <a:buSzPct val="75000"/>
              <a:buFont typeface="Webdings" pitchFamily="18" charset="2"/>
              <a:buChar char="&lt;"/>
              <a:defRPr/>
            </a:pPr>
            <a:r>
              <a:rPr lang="en-US" sz="2400" b="0" kern="0" dirty="0" smtClean="0">
                <a:latin typeface="+mn-lt"/>
                <a:cs typeface="+mn-cs"/>
              </a:rPr>
              <a:t>Maintain 4 lanes of traffic – 3 westbound, 1 eastbound (AM)</a:t>
            </a:r>
          </a:p>
          <a:p>
            <a:pPr marL="342900" indent="-342900" eaLnBrk="0" hangingPunct="0">
              <a:lnSpc>
                <a:spcPct val="150000"/>
              </a:lnSpc>
              <a:spcBef>
                <a:spcPts val="0"/>
              </a:spcBef>
              <a:buClr>
                <a:srgbClr val="7ABC32"/>
              </a:buClr>
              <a:buSzPct val="75000"/>
              <a:buFont typeface="Webdings" pitchFamily="18" charset="2"/>
              <a:buChar char="&lt;"/>
              <a:defRPr/>
            </a:pPr>
            <a:r>
              <a:rPr lang="en-US" sz="2400" b="0" kern="0" dirty="0" smtClean="0">
                <a:latin typeface="+mn-lt"/>
                <a:cs typeface="+mn-cs"/>
              </a:rPr>
              <a:t>Maintain South Sidewalk / protect Historic Wall</a:t>
            </a:r>
          </a:p>
          <a:p>
            <a:pPr marL="342900" indent="-342900" eaLnBrk="0" hangingPunct="0">
              <a:lnSpc>
                <a:spcPct val="150000"/>
              </a:lnSpc>
              <a:spcBef>
                <a:spcPts val="0"/>
              </a:spcBef>
              <a:buClr>
                <a:srgbClr val="7ABC32"/>
              </a:buClr>
              <a:buSzPct val="75000"/>
              <a:buFont typeface="Webdings" pitchFamily="18" charset="2"/>
              <a:buChar char="&lt;"/>
              <a:defRPr/>
            </a:pPr>
            <a:r>
              <a:rPr lang="en-US" sz="2400" b="0" kern="0" dirty="0" smtClean="0">
                <a:latin typeface="+mn-lt"/>
                <a:cs typeface="+mn-cs"/>
              </a:rPr>
              <a:t>Reduced South Construction Zone (Navy Residences)</a:t>
            </a:r>
          </a:p>
          <a:p>
            <a:pPr marL="342900" indent="-342900" eaLnBrk="0" hangingPunct="0">
              <a:lnSpc>
                <a:spcPct val="150000"/>
              </a:lnSpc>
              <a:spcBef>
                <a:spcPts val="0"/>
              </a:spcBef>
              <a:buClr>
                <a:srgbClr val="7ABC32"/>
              </a:buClr>
              <a:buSzPct val="75000"/>
              <a:buFont typeface="Webdings" pitchFamily="18" charset="2"/>
              <a:buChar char="&lt;"/>
              <a:defRPr/>
            </a:pPr>
            <a:r>
              <a:rPr lang="en-US" sz="2400" b="0" kern="0" dirty="0" smtClean="0">
                <a:latin typeface="+mn-lt"/>
                <a:cs typeface="+mn-cs"/>
              </a:rPr>
              <a:t>Relocate Bus Stop</a:t>
            </a:r>
            <a:endParaRPr lang="en-US" sz="2400" dirty="0"/>
          </a:p>
        </p:txBody>
      </p:sp>
      <p:grpSp>
        <p:nvGrpSpPr>
          <p:cNvPr id="2" name="Group 9"/>
          <p:cNvGrpSpPr/>
          <p:nvPr/>
        </p:nvGrpSpPr>
        <p:grpSpPr>
          <a:xfrm>
            <a:off x="0" y="1264036"/>
            <a:ext cx="9144000" cy="3821112"/>
            <a:chOff x="0" y="922338"/>
            <a:chExt cx="9144000" cy="3821112"/>
          </a:xfrm>
        </p:grpSpPr>
        <p:pic>
          <p:nvPicPr>
            <p:cNvPr id="11" name="Picture 27" descr="TC-1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922338"/>
              <a:ext cx="9144000" cy="3821112"/>
            </a:xfrm>
            <a:prstGeom prst="rect">
              <a:avLst/>
            </a:prstGeom>
            <a:noFill/>
          </p:spPr>
        </p:pic>
        <p:sp>
          <p:nvSpPr>
            <p:cNvPr id="12" name="Text Box 5"/>
            <p:cNvSpPr txBox="1">
              <a:spLocks noChangeArrowheads="1"/>
            </p:cNvSpPr>
            <p:nvPr/>
          </p:nvSpPr>
          <p:spPr bwMode="auto">
            <a:xfrm rot="16200000">
              <a:off x="4989513" y="1442602"/>
              <a:ext cx="755650" cy="123111"/>
            </a:xfrm>
            <a:prstGeom prst="rect">
              <a:avLst/>
            </a:prstGeom>
            <a:noFill/>
            <a:ln w="12700" algn="ctr">
              <a:noFill/>
              <a:miter lim="800000"/>
              <a:headEnd type="none" w="lg" len="med"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sz="800" b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9 TH ST. SE</a:t>
              </a:r>
            </a:p>
          </p:txBody>
        </p:sp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 rot="16200000">
              <a:off x="2714625" y="1412439"/>
              <a:ext cx="755650" cy="123111"/>
            </a:xfrm>
            <a:prstGeom prst="rect">
              <a:avLst/>
            </a:prstGeom>
            <a:noFill/>
            <a:ln w="12700" algn="ctr">
              <a:noFill/>
              <a:miter lim="800000"/>
              <a:headEnd type="none" w="lg" len="med"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sz="800" b="0" dirty="0">
                  <a:solidFill>
                    <a:schemeClr val="bg1"/>
                  </a:solidFill>
                </a:rPr>
                <a:t>8 TH ST. SE</a:t>
              </a:r>
            </a:p>
          </p:txBody>
        </p:sp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 rot="16200000">
              <a:off x="465138" y="1471177"/>
              <a:ext cx="755650" cy="123111"/>
            </a:xfrm>
            <a:prstGeom prst="rect">
              <a:avLst/>
            </a:prstGeom>
            <a:noFill/>
            <a:ln w="12700" algn="ctr">
              <a:noFill/>
              <a:miter lim="800000"/>
              <a:headEnd type="none" w="lg" len="med"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7 TH ST. SE</a:t>
              </a:r>
            </a:p>
          </p:txBody>
        </p:sp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130175" y="3057525"/>
              <a:ext cx="736600" cy="123111"/>
            </a:xfrm>
            <a:prstGeom prst="rect">
              <a:avLst/>
            </a:prstGeom>
            <a:noFill/>
            <a:ln w="12700" algn="ctr">
              <a:noFill/>
              <a:miter lim="800000"/>
              <a:headEnd type="none" w="lg" len="med"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r>
                <a:rPr lang="en-US" sz="800" b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 STREET SE</a:t>
              </a:r>
            </a:p>
          </p:txBody>
        </p:sp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 rot="19800000">
              <a:off x="3937000" y="2253813"/>
              <a:ext cx="1130300" cy="123111"/>
            </a:xfrm>
            <a:prstGeom prst="rect">
              <a:avLst/>
            </a:prstGeom>
            <a:noFill/>
            <a:ln w="12700" algn="ctr">
              <a:noFill/>
              <a:miter lim="800000"/>
              <a:headEnd type="none" w="lg" len="med"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r>
                <a:rPr lang="en-US" sz="800" b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POTOMAC AVE. SE</a:t>
              </a:r>
            </a:p>
          </p:txBody>
        </p:sp>
        <p:sp>
          <p:nvSpPr>
            <p:cNvPr id="17" name="AutoShape 13"/>
            <p:cNvSpPr>
              <a:spLocks/>
            </p:cNvSpPr>
            <p:nvPr/>
          </p:nvSpPr>
          <p:spPr bwMode="auto">
            <a:xfrm>
              <a:off x="3636963" y="1626247"/>
              <a:ext cx="1243013" cy="173037"/>
            </a:xfrm>
            <a:prstGeom prst="borderCallout2">
              <a:avLst>
                <a:gd name="adj1" fmla="val 64287"/>
                <a:gd name="adj2" fmla="val -6120"/>
                <a:gd name="adj3" fmla="val 64287"/>
                <a:gd name="adj4" fmla="val -10079"/>
                <a:gd name="adj5" fmla="val 714287"/>
                <a:gd name="adj6" fmla="val -14287"/>
              </a:avLst>
            </a:prstGeom>
            <a:solidFill>
              <a:schemeClr val="bg1"/>
            </a:solidFill>
            <a:ln w="6350" algn="ctr">
              <a:solidFill>
                <a:srgbClr val="FFFF00"/>
              </a:solidFill>
              <a:miter lim="800000"/>
              <a:headEnd/>
              <a:tailEnd type="triangle" w="med" len="sm"/>
            </a:ln>
            <a:effectLst/>
          </p:spPr>
          <p:txBody>
            <a:bodyPr lIns="0" tIns="0" rIns="0" bIns="0" anchor="ctr" anchorCtr="1"/>
            <a:lstStyle/>
            <a:p>
              <a:pPr algn="ctr"/>
              <a:r>
                <a:rPr lang="en-US" sz="800" b="0" dirty="0">
                  <a:latin typeface="Arial" pitchFamily="34" charset="0"/>
                  <a:cs typeface="Arial" pitchFamily="34" charset="0"/>
                </a:rPr>
                <a:t>REMOVE BUS STOP</a:t>
              </a:r>
            </a:p>
          </p:txBody>
        </p:sp>
        <p:sp>
          <p:nvSpPr>
            <p:cNvPr id="18" name="AutoShape 14"/>
            <p:cNvSpPr>
              <a:spLocks/>
            </p:cNvSpPr>
            <p:nvPr/>
          </p:nvSpPr>
          <p:spPr bwMode="auto">
            <a:xfrm>
              <a:off x="3905250" y="1835150"/>
              <a:ext cx="1008063" cy="173037"/>
            </a:xfrm>
            <a:prstGeom prst="borderCallout2">
              <a:avLst>
                <a:gd name="adj1" fmla="val 66056"/>
                <a:gd name="adj2" fmla="val 107560"/>
                <a:gd name="adj3" fmla="val 66056"/>
                <a:gd name="adj4" fmla="val 107875"/>
                <a:gd name="adj5" fmla="val 441282"/>
                <a:gd name="adj6" fmla="val 108190"/>
              </a:avLst>
            </a:prstGeom>
            <a:solidFill>
              <a:schemeClr val="bg1"/>
            </a:solidFill>
            <a:ln w="6350" algn="ctr">
              <a:solidFill>
                <a:srgbClr val="FFFF00"/>
              </a:solidFill>
              <a:miter lim="800000"/>
              <a:headEnd/>
              <a:tailEnd type="triangle" w="med" len="sm"/>
            </a:ln>
            <a:effectLst/>
          </p:spPr>
          <p:txBody>
            <a:bodyPr lIns="0" tIns="0" rIns="0" bIns="0" anchor="ctr" anchorCtr="1"/>
            <a:lstStyle/>
            <a:p>
              <a:pPr algn="ctr"/>
              <a:r>
                <a:rPr lang="en-US" sz="800" b="0" dirty="0">
                  <a:latin typeface="Arial" pitchFamily="34" charset="0"/>
                  <a:cs typeface="Arial" pitchFamily="34" charset="0"/>
                </a:rPr>
                <a:t>STAGING AREA</a:t>
              </a:r>
            </a:p>
          </p:txBody>
        </p:sp>
        <p:sp>
          <p:nvSpPr>
            <p:cNvPr id="19" name="AutoShape 16"/>
            <p:cNvSpPr>
              <a:spLocks/>
            </p:cNvSpPr>
            <p:nvPr/>
          </p:nvSpPr>
          <p:spPr bwMode="auto">
            <a:xfrm>
              <a:off x="5791200" y="1943100"/>
              <a:ext cx="1243013" cy="173037"/>
            </a:xfrm>
            <a:prstGeom prst="borderCallout2">
              <a:avLst>
                <a:gd name="adj1" fmla="val 66056"/>
                <a:gd name="adj2" fmla="val 106130"/>
                <a:gd name="adj3" fmla="val 66056"/>
                <a:gd name="adj4" fmla="val 113412"/>
                <a:gd name="adj5" fmla="val 705505"/>
                <a:gd name="adj6" fmla="val 120944"/>
              </a:avLst>
            </a:prstGeom>
            <a:solidFill>
              <a:schemeClr val="bg1"/>
            </a:solidFill>
            <a:ln w="6350" algn="ctr">
              <a:solidFill>
                <a:srgbClr val="FFFF00"/>
              </a:solidFill>
              <a:miter lim="800000"/>
              <a:headEnd/>
              <a:tailEnd type="triangle" w="med" len="sm"/>
            </a:ln>
            <a:effectLst/>
          </p:spPr>
          <p:txBody>
            <a:bodyPr lIns="0" tIns="0" rIns="0" bIns="0" anchor="ctr" anchorCtr="1"/>
            <a:lstStyle/>
            <a:p>
              <a:pPr algn="ctr"/>
              <a:r>
                <a:rPr lang="en-US" sz="800" b="0" dirty="0">
                  <a:latin typeface="Arial" pitchFamily="34" charset="0"/>
                  <a:cs typeface="Arial" pitchFamily="34" charset="0"/>
                </a:rPr>
                <a:t>DEMOLISH MEDIAN</a:t>
              </a:r>
            </a:p>
          </p:txBody>
        </p:sp>
        <p:sp>
          <p:nvSpPr>
            <p:cNvPr id="20" name="AutoShape 17"/>
            <p:cNvSpPr>
              <a:spLocks/>
            </p:cNvSpPr>
            <p:nvPr/>
          </p:nvSpPr>
          <p:spPr bwMode="auto">
            <a:xfrm>
              <a:off x="882650" y="1911350"/>
              <a:ext cx="1243013" cy="173037"/>
            </a:xfrm>
            <a:prstGeom prst="borderCallout2">
              <a:avLst>
                <a:gd name="adj1" fmla="val 66056"/>
                <a:gd name="adj2" fmla="val 106130"/>
                <a:gd name="adj3" fmla="val 66056"/>
                <a:gd name="adj4" fmla="val 113412"/>
                <a:gd name="adj5" fmla="val 705505"/>
                <a:gd name="adj6" fmla="val 120944"/>
              </a:avLst>
            </a:prstGeom>
            <a:solidFill>
              <a:schemeClr val="bg1"/>
            </a:solidFill>
            <a:ln w="6350" algn="ctr">
              <a:solidFill>
                <a:srgbClr val="FFFF00"/>
              </a:solidFill>
              <a:miter lim="800000"/>
              <a:headEnd/>
              <a:tailEnd type="triangle" w="med" len="sm"/>
            </a:ln>
            <a:effectLst/>
          </p:spPr>
          <p:txBody>
            <a:bodyPr lIns="0" tIns="0" rIns="0" bIns="0" anchor="ctr" anchorCtr="1"/>
            <a:lstStyle/>
            <a:p>
              <a:pPr algn="ctr"/>
              <a:r>
                <a:rPr lang="en-US" sz="800" b="0" dirty="0">
                  <a:latin typeface="Arial" pitchFamily="34" charset="0"/>
                  <a:cs typeface="Arial" pitchFamily="34" charset="0"/>
                </a:rPr>
                <a:t>DEMOLISH MEDIAN</a:t>
              </a:r>
            </a:p>
          </p:txBody>
        </p:sp>
        <p:sp>
          <p:nvSpPr>
            <p:cNvPr id="21" name="AutoShape 18"/>
            <p:cNvSpPr>
              <a:spLocks/>
            </p:cNvSpPr>
            <p:nvPr/>
          </p:nvSpPr>
          <p:spPr bwMode="auto">
            <a:xfrm>
              <a:off x="3206750" y="3778250"/>
              <a:ext cx="1008063" cy="268287"/>
            </a:xfrm>
            <a:prstGeom prst="borderCallout2">
              <a:avLst>
                <a:gd name="adj1" fmla="val 42602"/>
                <a:gd name="adj2" fmla="val 107560"/>
                <a:gd name="adj3" fmla="val 42602"/>
                <a:gd name="adj4" fmla="val 137481"/>
                <a:gd name="adj5" fmla="val -172190"/>
                <a:gd name="adj6" fmla="val 167403"/>
              </a:avLst>
            </a:prstGeom>
            <a:solidFill>
              <a:schemeClr val="bg1"/>
            </a:solidFill>
            <a:ln w="6350" algn="ctr">
              <a:solidFill>
                <a:srgbClr val="FFFF00"/>
              </a:solidFill>
              <a:miter lim="800000"/>
              <a:headEnd/>
              <a:tailEnd type="triangle" w="med" len="sm"/>
            </a:ln>
            <a:effectLst/>
          </p:spPr>
          <p:txBody>
            <a:bodyPr lIns="0" tIns="0" rIns="0" bIns="0" anchor="ctr" anchorCtr="1"/>
            <a:lstStyle/>
            <a:p>
              <a:pPr algn="ctr"/>
              <a:r>
                <a:rPr lang="en-US" sz="800" b="0" dirty="0">
                  <a:latin typeface="Arial" pitchFamily="34" charset="0"/>
                  <a:cs typeface="Arial" pitchFamily="34" charset="0"/>
                </a:rPr>
                <a:t>CONSTRUCTION ZONE</a:t>
              </a:r>
            </a:p>
          </p:txBody>
        </p:sp>
        <p:sp>
          <p:nvSpPr>
            <p:cNvPr id="22" name="AutoShape 19"/>
            <p:cNvSpPr>
              <a:spLocks/>
            </p:cNvSpPr>
            <p:nvPr/>
          </p:nvSpPr>
          <p:spPr bwMode="auto">
            <a:xfrm>
              <a:off x="3530600" y="4241800"/>
              <a:ext cx="1008063" cy="192087"/>
            </a:xfrm>
            <a:prstGeom prst="borderCallout2">
              <a:avLst>
                <a:gd name="adj1" fmla="val 59505"/>
                <a:gd name="adj2" fmla="val 107560"/>
                <a:gd name="adj3" fmla="val 59505"/>
                <a:gd name="adj4" fmla="val 145986"/>
                <a:gd name="adj5" fmla="val -422315"/>
                <a:gd name="adj6" fmla="val 184407"/>
              </a:avLst>
            </a:prstGeom>
            <a:solidFill>
              <a:schemeClr val="bg1"/>
            </a:solidFill>
            <a:ln w="6350" algn="ctr">
              <a:solidFill>
                <a:srgbClr val="FFFF00"/>
              </a:solidFill>
              <a:miter lim="800000"/>
              <a:headEnd/>
              <a:tailEnd type="triangle" w="med" len="sm"/>
            </a:ln>
            <a:effectLst/>
          </p:spPr>
          <p:txBody>
            <a:bodyPr lIns="0" tIns="0" rIns="0" bIns="0" anchor="ctr" anchorCtr="1"/>
            <a:lstStyle/>
            <a:p>
              <a:pPr algn="ctr"/>
              <a:r>
                <a:rPr lang="en-US" sz="800" b="0" dirty="0">
                  <a:latin typeface="Arial" pitchFamily="34" charset="0"/>
                  <a:cs typeface="Arial" pitchFamily="34" charset="0"/>
                </a:rPr>
                <a:t>9</a:t>
              </a:r>
              <a:r>
                <a:rPr lang="en-US" sz="800" b="0" baseline="30000" dirty="0">
                  <a:latin typeface="Arial" pitchFamily="34" charset="0"/>
                  <a:cs typeface="Arial" pitchFamily="34" charset="0"/>
                </a:rPr>
                <a:t>TH</a:t>
              </a:r>
              <a:r>
                <a:rPr lang="en-US" sz="800" b="0" dirty="0">
                  <a:latin typeface="Arial" pitchFamily="34" charset="0"/>
                  <a:cs typeface="Arial" pitchFamily="34" charset="0"/>
                </a:rPr>
                <a:t> STREET GATE</a:t>
              </a:r>
            </a:p>
          </p:txBody>
        </p:sp>
        <p:sp>
          <p:nvSpPr>
            <p:cNvPr id="23" name="AutoShape 20"/>
            <p:cNvSpPr>
              <a:spLocks/>
            </p:cNvSpPr>
            <p:nvPr/>
          </p:nvSpPr>
          <p:spPr bwMode="auto">
            <a:xfrm>
              <a:off x="1382713" y="4102100"/>
              <a:ext cx="1008063" cy="268287"/>
            </a:xfrm>
            <a:prstGeom prst="borderCallout2">
              <a:avLst>
                <a:gd name="adj1" fmla="val 42602"/>
                <a:gd name="adj2" fmla="val -7560"/>
                <a:gd name="adj3" fmla="val 42602"/>
                <a:gd name="adj4" fmla="val -22676"/>
                <a:gd name="adj5" fmla="val -326037"/>
                <a:gd name="adj6" fmla="val -37796"/>
              </a:avLst>
            </a:prstGeom>
            <a:solidFill>
              <a:schemeClr val="bg1"/>
            </a:solidFill>
            <a:ln w="6350" algn="ctr">
              <a:solidFill>
                <a:srgbClr val="FFFF00"/>
              </a:solidFill>
              <a:miter lim="800000"/>
              <a:headEnd/>
              <a:tailEnd type="triangle" w="med" len="sm"/>
            </a:ln>
            <a:effectLst/>
          </p:spPr>
          <p:txBody>
            <a:bodyPr lIns="0" tIns="0" rIns="0" bIns="0" anchor="ctr" anchorCtr="1"/>
            <a:lstStyle/>
            <a:p>
              <a:pPr algn="ctr"/>
              <a:r>
                <a:rPr lang="en-US" sz="800" b="0" dirty="0">
                  <a:latin typeface="Arial" pitchFamily="34" charset="0"/>
                  <a:cs typeface="Arial" pitchFamily="34" charset="0"/>
                </a:rPr>
                <a:t>RESUME NORMAL TRAFFIC PATTERN</a:t>
              </a:r>
            </a:p>
          </p:txBody>
        </p:sp>
        <p:sp>
          <p:nvSpPr>
            <p:cNvPr id="24" name="AutoShape 21"/>
            <p:cNvSpPr>
              <a:spLocks/>
            </p:cNvSpPr>
            <p:nvPr/>
          </p:nvSpPr>
          <p:spPr bwMode="auto">
            <a:xfrm>
              <a:off x="7935913" y="2063750"/>
              <a:ext cx="1008063" cy="268287"/>
            </a:xfrm>
            <a:prstGeom prst="borderCallout2">
              <a:avLst>
                <a:gd name="adj1" fmla="val 42602"/>
                <a:gd name="adj2" fmla="val -7560"/>
                <a:gd name="adj3" fmla="val 42602"/>
                <a:gd name="adj4" fmla="val -15120"/>
                <a:gd name="adj5" fmla="val 388759"/>
                <a:gd name="adj6" fmla="val -22676"/>
              </a:avLst>
            </a:prstGeom>
            <a:solidFill>
              <a:schemeClr val="bg1"/>
            </a:solidFill>
            <a:ln w="6350" algn="ctr">
              <a:solidFill>
                <a:srgbClr val="FFFF00"/>
              </a:solidFill>
              <a:miter lim="800000"/>
              <a:headEnd/>
              <a:tailEnd type="triangle" w="med" len="sm"/>
            </a:ln>
            <a:effectLst/>
          </p:spPr>
          <p:txBody>
            <a:bodyPr lIns="0" tIns="0" rIns="0" bIns="0" anchor="ctr" anchorCtr="1"/>
            <a:lstStyle/>
            <a:p>
              <a:pPr algn="ctr"/>
              <a:r>
                <a:rPr lang="en-US" sz="800" b="0" dirty="0">
                  <a:latin typeface="Arial" pitchFamily="34" charset="0"/>
                  <a:cs typeface="Arial" pitchFamily="34" charset="0"/>
                </a:rPr>
                <a:t>RESUME NORMAL TRAFFIC PATTERN</a:t>
              </a:r>
            </a:p>
          </p:txBody>
        </p:sp>
        <p:sp>
          <p:nvSpPr>
            <p:cNvPr id="25" name="AutoShape 23"/>
            <p:cNvSpPr>
              <a:spLocks/>
            </p:cNvSpPr>
            <p:nvPr/>
          </p:nvSpPr>
          <p:spPr bwMode="auto">
            <a:xfrm>
              <a:off x="6526213" y="4171950"/>
              <a:ext cx="1008063" cy="268287"/>
            </a:xfrm>
            <a:prstGeom prst="borderCallout2">
              <a:avLst>
                <a:gd name="adj1" fmla="val 42602"/>
                <a:gd name="adj2" fmla="val -7560"/>
                <a:gd name="adj3" fmla="val 42602"/>
                <a:gd name="adj4" fmla="val -9764"/>
                <a:gd name="adj5" fmla="val -314199"/>
                <a:gd name="adj6" fmla="val -11968"/>
              </a:avLst>
            </a:prstGeom>
            <a:solidFill>
              <a:schemeClr val="bg1"/>
            </a:solidFill>
            <a:ln w="6350" algn="ctr">
              <a:solidFill>
                <a:srgbClr val="FFFF00"/>
              </a:solidFill>
              <a:miter lim="800000"/>
              <a:headEnd/>
              <a:tailEnd type="triangle" w="med" len="sm"/>
            </a:ln>
            <a:effectLst/>
          </p:spPr>
          <p:txBody>
            <a:bodyPr lIns="0" tIns="0" rIns="0" bIns="0" anchor="ctr" anchorCtr="1"/>
            <a:lstStyle/>
            <a:p>
              <a:pPr algn="ctr"/>
              <a:r>
                <a:rPr lang="en-US" sz="800" b="0" dirty="0">
                  <a:latin typeface="Arial" pitchFamily="34" charset="0"/>
                  <a:cs typeface="Arial" pitchFamily="34" charset="0"/>
                </a:rPr>
                <a:t>RELOCATE BUS STOP</a:t>
              </a:r>
            </a:p>
          </p:txBody>
        </p:sp>
        <p:sp>
          <p:nvSpPr>
            <p:cNvPr id="26" name="AutoShape 24"/>
            <p:cNvSpPr>
              <a:spLocks/>
            </p:cNvSpPr>
            <p:nvPr/>
          </p:nvSpPr>
          <p:spPr bwMode="auto">
            <a:xfrm>
              <a:off x="7702550" y="3714750"/>
              <a:ext cx="944563" cy="160337"/>
            </a:xfrm>
            <a:prstGeom prst="borderCallout2">
              <a:avLst>
                <a:gd name="adj1" fmla="val 71287"/>
                <a:gd name="adj2" fmla="val 108069"/>
                <a:gd name="adj3" fmla="val 71287"/>
                <a:gd name="adj4" fmla="val 120843"/>
                <a:gd name="adj5" fmla="val -212870"/>
                <a:gd name="adj6" fmla="val 133616"/>
              </a:avLst>
            </a:prstGeom>
            <a:solidFill>
              <a:schemeClr val="bg1"/>
            </a:solidFill>
            <a:ln w="6350" algn="ctr">
              <a:solidFill>
                <a:srgbClr val="FFFF00"/>
              </a:solidFill>
              <a:miter lim="800000"/>
              <a:headEnd/>
              <a:tailEnd type="triangle" w="med" len="sm"/>
            </a:ln>
            <a:effectLst/>
          </p:spPr>
          <p:txBody>
            <a:bodyPr lIns="0" tIns="0" rIns="0" bIns="0" anchor="ctr" anchorCtr="1"/>
            <a:lstStyle/>
            <a:p>
              <a:pPr algn="ctr"/>
              <a:r>
                <a:rPr lang="en-US" sz="800" b="0" dirty="0">
                  <a:latin typeface="Arial" pitchFamily="34" charset="0"/>
                  <a:cs typeface="Arial" pitchFamily="34" charset="0"/>
                </a:rPr>
                <a:t>NEW BUS STOP</a:t>
              </a:r>
            </a:p>
          </p:txBody>
        </p:sp>
        <p:sp>
          <p:nvSpPr>
            <p:cNvPr id="27" name="Text Box 25"/>
            <p:cNvSpPr txBox="1">
              <a:spLocks noChangeArrowheads="1"/>
            </p:cNvSpPr>
            <p:nvPr/>
          </p:nvSpPr>
          <p:spPr bwMode="auto">
            <a:xfrm rot="16200000">
              <a:off x="7056438" y="1543685"/>
              <a:ext cx="755650" cy="492443"/>
            </a:xfrm>
            <a:prstGeom prst="rect">
              <a:avLst/>
            </a:prstGeom>
            <a:noFill/>
            <a:ln w="12700" algn="ctr">
              <a:noFill/>
              <a:miter lim="800000"/>
              <a:headEnd type="none" w="lg" len="med"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10 TH ST. SE</a:t>
              </a:r>
            </a:p>
          </p:txBody>
        </p:sp>
        <p:sp>
          <p:nvSpPr>
            <p:cNvPr id="28" name="Text Box 26"/>
            <p:cNvSpPr txBox="1">
              <a:spLocks noChangeArrowheads="1"/>
            </p:cNvSpPr>
            <p:nvPr/>
          </p:nvSpPr>
          <p:spPr bwMode="auto">
            <a:xfrm>
              <a:off x="8226425" y="3019425"/>
              <a:ext cx="736600" cy="123111"/>
            </a:xfrm>
            <a:prstGeom prst="rect">
              <a:avLst/>
            </a:prstGeom>
            <a:noFill/>
            <a:ln w="12700" algn="ctr">
              <a:noFill/>
              <a:miter lim="800000"/>
              <a:headEnd type="none" w="lg" len="med"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r>
                <a:rPr lang="en-US" sz="800" b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 STREET SE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23069" y="159800"/>
            <a:ext cx="3091808" cy="9233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800" dirty="0" smtClean="0">
                <a:latin typeface="Arial Narrow Bold"/>
              </a:rPr>
              <a:t>Estimated Construction Period:</a:t>
            </a:r>
          </a:p>
          <a:p>
            <a:r>
              <a:rPr lang="en-US" sz="1800" b="0" dirty="0" smtClean="0">
                <a:latin typeface="Arial Narrow Bold"/>
              </a:rPr>
              <a:t>Dec 2012 to Feb 2013</a:t>
            </a:r>
          </a:p>
          <a:p>
            <a:endParaRPr lang="en-US" sz="1800" b="0" dirty="0">
              <a:latin typeface="Arial Narrow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 Street Diversion Sewer</a:t>
            </a:r>
            <a:br>
              <a:rPr lang="en-US" dirty="0" smtClean="0"/>
            </a:br>
            <a:r>
              <a:rPr lang="en-US" sz="2800" dirty="0" smtClean="0"/>
              <a:t>MOT for Structure 19A (AM Rush Hour)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88373" y="3792678"/>
            <a:ext cx="8250382" cy="1546514"/>
          </a:xfrm>
          <a:prstGeom prst="rect">
            <a:avLst/>
          </a:prstGeom>
        </p:spPr>
        <p:txBody>
          <a:bodyPr lIns="91440" tIns="45720" rIns="91440" bIns="45720">
            <a:normAutofit/>
          </a:bodyPr>
          <a:lstStyle/>
          <a:p>
            <a:pPr marL="742950" lvl="1" indent="-285750" eaLnBrk="0" hangingPunct="0">
              <a:spcBef>
                <a:spcPts val="0"/>
              </a:spcBef>
              <a:buClr>
                <a:schemeClr val="hlink"/>
              </a:buClr>
              <a:buSzPct val="130000"/>
              <a:defRPr/>
            </a:pPr>
            <a:endParaRPr lang="en-US" sz="1800" b="0" kern="0" dirty="0" smtClean="0">
              <a:latin typeface="+mn-lt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074199" y="5007006"/>
            <a:ext cx="7581630" cy="1850994"/>
          </a:xfrm>
          <a:prstGeom prst="rect">
            <a:avLst/>
          </a:prstGeom>
        </p:spPr>
        <p:txBody>
          <a:bodyPr lIns="91440" tIns="45720" rIns="91440" bIns="45720">
            <a:normAutofit fontScale="85000" lnSpcReduction="10000"/>
          </a:bodyPr>
          <a:lstStyle/>
          <a:p>
            <a:pPr marL="342900" indent="-342900" eaLnBrk="0" hangingPunct="0">
              <a:lnSpc>
                <a:spcPct val="150000"/>
              </a:lnSpc>
              <a:spcBef>
                <a:spcPts val="0"/>
              </a:spcBef>
              <a:buClr>
                <a:srgbClr val="7ABC32"/>
              </a:buClr>
              <a:buSzPct val="75000"/>
              <a:buFont typeface="Webdings" pitchFamily="18" charset="2"/>
              <a:buChar char="&lt;"/>
              <a:defRPr/>
            </a:pPr>
            <a:r>
              <a:rPr lang="en-US" sz="2400" b="0" kern="0" dirty="0" smtClean="0">
                <a:latin typeface="+mn-lt"/>
                <a:cs typeface="+mn-cs"/>
              </a:rPr>
              <a:t>Maintain 4 lanes of traffic – 3 westbound, 1 eastbound (AM)</a:t>
            </a:r>
          </a:p>
          <a:p>
            <a:pPr marL="342900" indent="-342900" eaLnBrk="0" hangingPunct="0">
              <a:lnSpc>
                <a:spcPct val="150000"/>
              </a:lnSpc>
              <a:spcBef>
                <a:spcPts val="0"/>
              </a:spcBef>
              <a:buClr>
                <a:srgbClr val="7ABC32"/>
              </a:buClr>
              <a:buSzPct val="75000"/>
              <a:buFont typeface="Webdings" pitchFamily="18" charset="2"/>
              <a:buChar char="&lt;"/>
              <a:defRPr/>
            </a:pPr>
            <a:r>
              <a:rPr lang="en-US" sz="2400" b="0" kern="0" dirty="0" smtClean="0">
                <a:latin typeface="+mn-lt"/>
                <a:cs typeface="+mn-cs"/>
              </a:rPr>
              <a:t>Maintain South Sidewalk / protect Historic Wall</a:t>
            </a:r>
          </a:p>
          <a:p>
            <a:pPr marL="342900" indent="-342900" eaLnBrk="0" hangingPunct="0">
              <a:lnSpc>
                <a:spcPct val="150000"/>
              </a:lnSpc>
              <a:spcBef>
                <a:spcPts val="0"/>
              </a:spcBef>
              <a:buClr>
                <a:srgbClr val="7ABC32"/>
              </a:buClr>
              <a:buSzPct val="75000"/>
              <a:buFont typeface="Webdings" pitchFamily="18" charset="2"/>
              <a:buChar char="&lt;"/>
              <a:defRPr/>
            </a:pPr>
            <a:r>
              <a:rPr lang="en-US" sz="2400" b="0" kern="0" dirty="0" smtClean="0">
                <a:latin typeface="+mn-lt"/>
                <a:cs typeface="+mn-cs"/>
              </a:rPr>
              <a:t>Relocate Bus Stop</a:t>
            </a:r>
          </a:p>
          <a:p>
            <a:pPr marL="342900" indent="-342900" eaLnBrk="0" hangingPunct="0">
              <a:lnSpc>
                <a:spcPct val="150000"/>
              </a:lnSpc>
              <a:spcBef>
                <a:spcPts val="0"/>
              </a:spcBef>
              <a:buClr>
                <a:srgbClr val="7ABC32"/>
              </a:buClr>
              <a:buSzPct val="75000"/>
              <a:buFont typeface="Webdings" pitchFamily="18" charset="2"/>
              <a:buChar char="&lt;"/>
              <a:defRPr/>
            </a:pPr>
            <a:r>
              <a:rPr lang="en-US" sz="2400" b="0" kern="0" dirty="0" smtClean="0">
                <a:latin typeface="+mn-lt"/>
                <a:cs typeface="+mn-cs"/>
              </a:rPr>
              <a:t>Right Turn out of 9</a:t>
            </a:r>
            <a:r>
              <a:rPr lang="en-US" sz="2400" b="0" kern="0" baseline="30000" dirty="0" smtClean="0">
                <a:latin typeface="+mn-lt"/>
                <a:cs typeface="+mn-cs"/>
              </a:rPr>
              <a:t>th</a:t>
            </a:r>
            <a:r>
              <a:rPr lang="en-US" sz="2400" b="0" kern="0" dirty="0" smtClean="0">
                <a:latin typeface="+mn-lt"/>
                <a:cs typeface="+mn-cs"/>
              </a:rPr>
              <a:t> Street Gate only</a:t>
            </a:r>
          </a:p>
          <a:p>
            <a:pPr marL="342900" indent="-342900" eaLnBrk="0" hangingPunct="0">
              <a:lnSpc>
                <a:spcPct val="150000"/>
              </a:lnSpc>
              <a:spcBef>
                <a:spcPts val="0"/>
              </a:spcBef>
              <a:buClr>
                <a:srgbClr val="7ABC32"/>
              </a:buClr>
              <a:buSzPct val="75000"/>
              <a:buFont typeface="Webdings" pitchFamily="18" charset="2"/>
              <a:buChar char="&lt;"/>
              <a:defRPr/>
            </a:pPr>
            <a:endParaRPr lang="en-US" sz="2400" dirty="0" smtClean="0"/>
          </a:p>
          <a:p>
            <a:pPr marL="342900" indent="-342900" eaLnBrk="0" hangingPunct="0">
              <a:lnSpc>
                <a:spcPct val="150000"/>
              </a:lnSpc>
              <a:spcBef>
                <a:spcPts val="0"/>
              </a:spcBef>
              <a:buClr>
                <a:srgbClr val="7ABC32"/>
              </a:buClr>
              <a:buSzPct val="75000"/>
              <a:buFont typeface="Webdings" pitchFamily="18" charset="2"/>
              <a:buChar char="&lt;"/>
              <a:defRPr/>
            </a:pPr>
            <a:endParaRPr lang="en-US" sz="2400" dirty="0"/>
          </a:p>
        </p:txBody>
      </p:sp>
      <p:grpSp>
        <p:nvGrpSpPr>
          <p:cNvPr id="2" name="Group 5"/>
          <p:cNvGrpSpPr/>
          <p:nvPr/>
        </p:nvGrpSpPr>
        <p:grpSpPr>
          <a:xfrm>
            <a:off x="0" y="1254913"/>
            <a:ext cx="9144000" cy="3790950"/>
            <a:chOff x="0" y="867069"/>
            <a:chExt cx="9144000" cy="3790950"/>
          </a:xfrm>
        </p:grpSpPr>
        <p:pic>
          <p:nvPicPr>
            <p:cNvPr id="9" name="Picture 2" descr="TC-19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867069"/>
              <a:ext cx="9144000" cy="379095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</p:pic>
        <p:sp>
          <p:nvSpPr>
            <p:cNvPr id="10" name="Text Box 3"/>
            <p:cNvSpPr txBox="1">
              <a:spLocks noChangeArrowheads="1"/>
            </p:cNvSpPr>
            <p:nvPr/>
          </p:nvSpPr>
          <p:spPr bwMode="auto">
            <a:xfrm rot="16200000">
              <a:off x="4989513" y="1442602"/>
              <a:ext cx="755650" cy="123111"/>
            </a:xfrm>
            <a:prstGeom prst="rect">
              <a:avLst/>
            </a:prstGeom>
            <a:noFill/>
            <a:ln w="12700" algn="ctr">
              <a:noFill/>
              <a:miter lim="800000"/>
              <a:headEnd type="none" w="lg" len="med"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sz="800" b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9 TH ST. SE</a:t>
              </a:r>
            </a:p>
          </p:txBody>
        </p:sp>
        <p:sp>
          <p:nvSpPr>
            <p:cNvPr id="11" name="Text Box 4"/>
            <p:cNvSpPr txBox="1">
              <a:spLocks noChangeArrowheads="1"/>
            </p:cNvSpPr>
            <p:nvPr/>
          </p:nvSpPr>
          <p:spPr bwMode="auto">
            <a:xfrm rot="16200000">
              <a:off x="2714625" y="1412440"/>
              <a:ext cx="755650" cy="123111"/>
            </a:xfrm>
            <a:prstGeom prst="rect">
              <a:avLst/>
            </a:prstGeom>
            <a:noFill/>
            <a:ln w="12700" algn="ctr">
              <a:noFill/>
              <a:miter lim="800000"/>
              <a:headEnd type="none" w="lg" len="med"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sz="800" b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8 TH ST. SE</a:t>
              </a:r>
            </a:p>
          </p:txBody>
        </p:sp>
        <p:sp>
          <p:nvSpPr>
            <p:cNvPr id="12" name="Text Box 5"/>
            <p:cNvSpPr txBox="1">
              <a:spLocks noChangeArrowheads="1"/>
            </p:cNvSpPr>
            <p:nvPr/>
          </p:nvSpPr>
          <p:spPr bwMode="auto">
            <a:xfrm rot="16200000">
              <a:off x="465138" y="1471177"/>
              <a:ext cx="755650" cy="123111"/>
            </a:xfrm>
            <a:prstGeom prst="rect">
              <a:avLst/>
            </a:prstGeom>
            <a:noFill/>
            <a:ln w="12700" algn="ctr">
              <a:noFill/>
              <a:miter lim="800000"/>
              <a:headEnd type="none" w="lg" len="med"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sz="800" b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7 TH ST. SE</a:t>
              </a:r>
            </a:p>
          </p:txBody>
        </p:sp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130175" y="3057526"/>
              <a:ext cx="736600" cy="123111"/>
            </a:xfrm>
            <a:prstGeom prst="rect">
              <a:avLst/>
            </a:prstGeom>
            <a:noFill/>
            <a:ln w="12700" algn="ctr">
              <a:noFill/>
              <a:miter lim="800000"/>
              <a:headEnd type="none" w="lg" len="med"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r>
                <a:rPr lang="en-US" sz="800" b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 STREET SE</a:t>
              </a:r>
            </a:p>
          </p:txBody>
        </p:sp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 rot="19800000">
              <a:off x="3937000" y="2253815"/>
              <a:ext cx="1130300" cy="123111"/>
            </a:xfrm>
            <a:prstGeom prst="rect">
              <a:avLst/>
            </a:prstGeom>
            <a:noFill/>
            <a:ln w="12700" algn="ctr">
              <a:noFill/>
              <a:miter lim="800000"/>
              <a:headEnd type="none" w="lg" len="med"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r>
                <a:rPr lang="en-US" sz="800" b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POTOMAC AVE. SE</a:t>
              </a:r>
            </a:p>
          </p:txBody>
        </p:sp>
        <p:sp>
          <p:nvSpPr>
            <p:cNvPr id="15" name="AutoShape 8"/>
            <p:cNvSpPr>
              <a:spLocks/>
            </p:cNvSpPr>
            <p:nvPr/>
          </p:nvSpPr>
          <p:spPr bwMode="auto">
            <a:xfrm>
              <a:off x="3636963" y="1635126"/>
              <a:ext cx="1243013" cy="173038"/>
            </a:xfrm>
            <a:prstGeom prst="borderCallout2">
              <a:avLst>
                <a:gd name="adj1" fmla="val 64287"/>
                <a:gd name="adj2" fmla="val -6120"/>
                <a:gd name="adj3" fmla="val 64287"/>
                <a:gd name="adj4" fmla="val -10079"/>
                <a:gd name="adj5" fmla="val 714287"/>
                <a:gd name="adj6" fmla="val -14287"/>
              </a:avLst>
            </a:prstGeom>
            <a:solidFill>
              <a:schemeClr val="bg1"/>
            </a:solidFill>
            <a:ln w="6350" algn="ctr">
              <a:solidFill>
                <a:srgbClr val="FFFF00"/>
              </a:solidFill>
              <a:miter lim="800000"/>
              <a:headEnd/>
              <a:tailEnd type="triangle" w="med" len="sm"/>
            </a:ln>
            <a:effectLst/>
          </p:spPr>
          <p:txBody>
            <a:bodyPr lIns="0" tIns="0" rIns="0" bIns="0" anchor="ctr" anchorCtr="1"/>
            <a:lstStyle/>
            <a:p>
              <a:pPr algn="ctr"/>
              <a:r>
                <a:rPr lang="en-US" sz="800" b="0" dirty="0">
                  <a:latin typeface="Arial" pitchFamily="34" charset="0"/>
                  <a:cs typeface="Arial" pitchFamily="34" charset="0"/>
                </a:rPr>
                <a:t>REMOVE BUS STOP</a:t>
              </a:r>
            </a:p>
          </p:txBody>
        </p:sp>
        <p:sp>
          <p:nvSpPr>
            <p:cNvPr id="16" name="AutoShape 9"/>
            <p:cNvSpPr>
              <a:spLocks/>
            </p:cNvSpPr>
            <p:nvPr/>
          </p:nvSpPr>
          <p:spPr bwMode="auto">
            <a:xfrm>
              <a:off x="3905250" y="1835151"/>
              <a:ext cx="1008063" cy="173038"/>
            </a:xfrm>
            <a:prstGeom prst="borderCallout2">
              <a:avLst>
                <a:gd name="adj1" fmla="val 66056"/>
                <a:gd name="adj2" fmla="val 107560"/>
                <a:gd name="adj3" fmla="val 66056"/>
                <a:gd name="adj4" fmla="val 107875"/>
                <a:gd name="adj5" fmla="val 441282"/>
                <a:gd name="adj6" fmla="val 108190"/>
              </a:avLst>
            </a:prstGeom>
            <a:solidFill>
              <a:schemeClr val="bg1"/>
            </a:solidFill>
            <a:ln w="6350" algn="ctr">
              <a:solidFill>
                <a:srgbClr val="FFFF00"/>
              </a:solidFill>
              <a:miter lim="800000"/>
              <a:headEnd/>
              <a:tailEnd type="triangle" w="med" len="sm"/>
            </a:ln>
            <a:effectLst/>
          </p:spPr>
          <p:txBody>
            <a:bodyPr lIns="0" tIns="0" rIns="0" bIns="0" anchor="ctr" anchorCtr="1"/>
            <a:lstStyle/>
            <a:p>
              <a:pPr algn="ctr"/>
              <a:r>
                <a:rPr lang="en-US" sz="800" b="0" dirty="0">
                  <a:latin typeface="Arial" pitchFamily="34" charset="0"/>
                  <a:cs typeface="Arial" pitchFamily="34" charset="0"/>
                </a:rPr>
                <a:t>STAGING AREA</a:t>
              </a:r>
            </a:p>
          </p:txBody>
        </p:sp>
        <p:sp>
          <p:nvSpPr>
            <p:cNvPr id="17" name="AutoShape 10"/>
            <p:cNvSpPr>
              <a:spLocks/>
            </p:cNvSpPr>
            <p:nvPr/>
          </p:nvSpPr>
          <p:spPr bwMode="auto">
            <a:xfrm>
              <a:off x="3600450" y="2635251"/>
              <a:ext cx="1071563" cy="166688"/>
            </a:xfrm>
            <a:prstGeom prst="borderCallout2">
              <a:avLst>
                <a:gd name="adj1" fmla="val 68569"/>
                <a:gd name="adj2" fmla="val 107111"/>
                <a:gd name="adj3" fmla="val 68569"/>
                <a:gd name="adj4" fmla="val 122519"/>
                <a:gd name="adj5" fmla="val 141903"/>
                <a:gd name="adj6" fmla="val 137926"/>
              </a:avLst>
            </a:prstGeom>
            <a:solidFill>
              <a:schemeClr val="bg1"/>
            </a:solidFill>
            <a:ln w="6350" algn="ctr">
              <a:solidFill>
                <a:srgbClr val="FFFF00"/>
              </a:solidFill>
              <a:miter lim="800000"/>
              <a:headEnd/>
              <a:tailEnd type="triangle" w="med" len="sm"/>
            </a:ln>
            <a:effectLst/>
          </p:spPr>
          <p:txBody>
            <a:bodyPr lIns="0" tIns="0" rIns="0" bIns="0" anchor="ctr" anchorCtr="1"/>
            <a:lstStyle/>
            <a:p>
              <a:pPr algn="ctr"/>
              <a:r>
                <a:rPr lang="en-US" sz="800" b="0" dirty="0">
                  <a:latin typeface="Arial" pitchFamily="34" charset="0"/>
                  <a:cs typeface="Arial" pitchFamily="34" charset="0"/>
                </a:rPr>
                <a:t>REMOVE SIDEWALK</a:t>
              </a:r>
            </a:p>
          </p:txBody>
        </p:sp>
        <p:sp>
          <p:nvSpPr>
            <p:cNvPr id="18" name="AutoShape 11"/>
            <p:cNvSpPr>
              <a:spLocks/>
            </p:cNvSpPr>
            <p:nvPr/>
          </p:nvSpPr>
          <p:spPr bwMode="auto">
            <a:xfrm>
              <a:off x="5791200" y="1943101"/>
              <a:ext cx="1243013" cy="173038"/>
            </a:xfrm>
            <a:prstGeom prst="borderCallout2">
              <a:avLst>
                <a:gd name="adj1" fmla="val 66056"/>
                <a:gd name="adj2" fmla="val 106130"/>
                <a:gd name="adj3" fmla="val 66056"/>
                <a:gd name="adj4" fmla="val 113412"/>
                <a:gd name="adj5" fmla="val 705505"/>
                <a:gd name="adj6" fmla="val 120944"/>
              </a:avLst>
            </a:prstGeom>
            <a:solidFill>
              <a:schemeClr val="bg1"/>
            </a:solidFill>
            <a:ln w="6350" algn="ctr">
              <a:solidFill>
                <a:srgbClr val="FFFF00"/>
              </a:solidFill>
              <a:miter lim="800000"/>
              <a:headEnd/>
              <a:tailEnd type="triangle" w="med" len="sm"/>
            </a:ln>
            <a:effectLst/>
          </p:spPr>
          <p:txBody>
            <a:bodyPr lIns="0" tIns="0" rIns="0" bIns="0" anchor="ctr" anchorCtr="1"/>
            <a:lstStyle/>
            <a:p>
              <a:pPr algn="ctr"/>
              <a:r>
                <a:rPr lang="en-US" sz="800" b="0" dirty="0">
                  <a:latin typeface="Arial" pitchFamily="34" charset="0"/>
                  <a:cs typeface="Arial" pitchFamily="34" charset="0"/>
                </a:rPr>
                <a:t>DEMOLISH MEDIAN</a:t>
              </a:r>
            </a:p>
          </p:txBody>
        </p:sp>
        <p:sp>
          <p:nvSpPr>
            <p:cNvPr id="19" name="AutoShape 12"/>
            <p:cNvSpPr>
              <a:spLocks/>
            </p:cNvSpPr>
            <p:nvPr/>
          </p:nvSpPr>
          <p:spPr bwMode="auto">
            <a:xfrm>
              <a:off x="882650" y="1911351"/>
              <a:ext cx="1243013" cy="173038"/>
            </a:xfrm>
            <a:prstGeom prst="borderCallout2">
              <a:avLst>
                <a:gd name="adj1" fmla="val 66056"/>
                <a:gd name="adj2" fmla="val 106130"/>
                <a:gd name="adj3" fmla="val 66056"/>
                <a:gd name="adj4" fmla="val 113412"/>
                <a:gd name="adj5" fmla="val 705505"/>
                <a:gd name="adj6" fmla="val 120944"/>
              </a:avLst>
            </a:prstGeom>
            <a:solidFill>
              <a:schemeClr val="bg1"/>
            </a:solidFill>
            <a:ln w="6350" algn="ctr">
              <a:solidFill>
                <a:srgbClr val="FFFF00"/>
              </a:solidFill>
              <a:miter lim="800000"/>
              <a:headEnd/>
              <a:tailEnd type="triangle" w="med" len="sm"/>
            </a:ln>
            <a:effectLst/>
          </p:spPr>
          <p:txBody>
            <a:bodyPr lIns="0" tIns="0" rIns="0" bIns="0" anchor="ctr" anchorCtr="1"/>
            <a:lstStyle/>
            <a:p>
              <a:pPr algn="ctr"/>
              <a:r>
                <a:rPr lang="en-US" sz="800" b="0" dirty="0">
                  <a:latin typeface="Arial" pitchFamily="34" charset="0"/>
                  <a:cs typeface="Arial" pitchFamily="34" charset="0"/>
                </a:rPr>
                <a:t>DEMOLISH MEDIAN</a:t>
              </a:r>
            </a:p>
          </p:txBody>
        </p:sp>
        <p:sp>
          <p:nvSpPr>
            <p:cNvPr id="20" name="AutoShape 13"/>
            <p:cNvSpPr>
              <a:spLocks/>
            </p:cNvSpPr>
            <p:nvPr/>
          </p:nvSpPr>
          <p:spPr bwMode="auto">
            <a:xfrm>
              <a:off x="3206750" y="3778251"/>
              <a:ext cx="1008063" cy="268288"/>
            </a:xfrm>
            <a:prstGeom prst="borderCallout2">
              <a:avLst>
                <a:gd name="adj1" fmla="val 42602"/>
                <a:gd name="adj2" fmla="val 107560"/>
                <a:gd name="adj3" fmla="val 42602"/>
                <a:gd name="adj4" fmla="val 135593"/>
                <a:gd name="adj5" fmla="val -278699"/>
                <a:gd name="adj6" fmla="val 163620"/>
              </a:avLst>
            </a:prstGeom>
            <a:solidFill>
              <a:schemeClr val="bg1"/>
            </a:solidFill>
            <a:ln w="6350" algn="ctr">
              <a:solidFill>
                <a:srgbClr val="FFFF00"/>
              </a:solidFill>
              <a:miter lim="800000"/>
              <a:headEnd/>
              <a:tailEnd type="triangle" w="med" len="sm"/>
            </a:ln>
            <a:effectLst/>
          </p:spPr>
          <p:txBody>
            <a:bodyPr lIns="0" tIns="0" rIns="0" bIns="0" anchor="ctr" anchorCtr="1"/>
            <a:lstStyle/>
            <a:p>
              <a:pPr algn="ctr"/>
              <a:r>
                <a:rPr lang="en-US" sz="800" b="0" dirty="0">
                  <a:latin typeface="Arial" pitchFamily="34" charset="0"/>
                  <a:cs typeface="Arial" pitchFamily="34" charset="0"/>
                </a:rPr>
                <a:t>CONSTRUCTION ZONE</a:t>
              </a:r>
            </a:p>
          </p:txBody>
        </p:sp>
        <p:sp>
          <p:nvSpPr>
            <p:cNvPr id="21" name="AutoShape 14"/>
            <p:cNvSpPr>
              <a:spLocks/>
            </p:cNvSpPr>
            <p:nvPr/>
          </p:nvSpPr>
          <p:spPr bwMode="auto">
            <a:xfrm>
              <a:off x="3530600" y="4241801"/>
              <a:ext cx="1008063" cy="192088"/>
            </a:xfrm>
            <a:prstGeom prst="borderCallout2">
              <a:avLst>
                <a:gd name="adj1" fmla="val 59505"/>
                <a:gd name="adj2" fmla="val 107560"/>
                <a:gd name="adj3" fmla="val 59505"/>
                <a:gd name="adj4" fmla="val 145986"/>
                <a:gd name="adj5" fmla="val -422315"/>
                <a:gd name="adj6" fmla="val 184407"/>
              </a:avLst>
            </a:prstGeom>
            <a:solidFill>
              <a:schemeClr val="bg1"/>
            </a:solidFill>
            <a:ln w="6350" algn="ctr">
              <a:solidFill>
                <a:srgbClr val="FFFF00"/>
              </a:solidFill>
              <a:miter lim="800000"/>
              <a:headEnd/>
              <a:tailEnd type="triangle" w="med" len="sm"/>
            </a:ln>
            <a:effectLst/>
          </p:spPr>
          <p:txBody>
            <a:bodyPr lIns="0" tIns="0" rIns="0" bIns="0" anchor="ctr" anchorCtr="1"/>
            <a:lstStyle/>
            <a:p>
              <a:pPr algn="ctr"/>
              <a:r>
                <a:rPr lang="en-US" sz="800" b="0" dirty="0">
                  <a:latin typeface="Arial" pitchFamily="34" charset="0"/>
                  <a:cs typeface="Arial" pitchFamily="34" charset="0"/>
                </a:rPr>
                <a:t>9</a:t>
              </a:r>
              <a:r>
                <a:rPr lang="en-US" sz="800" b="0" baseline="30000" dirty="0">
                  <a:latin typeface="Arial" pitchFamily="34" charset="0"/>
                  <a:cs typeface="Arial" pitchFamily="34" charset="0"/>
                </a:rPr>
                <a:t>TH</a:t>
              </a:r>
              <a:r>
                <a:rPr lang="en-US" sz="800" b="0" dirty="0">
                  <a:latin typeface="Arial" pitchFamily="34" charset="0"/>
                  <a:cs typeface="Arial" pitchFamily="34" charset="0"/>
                </a:rPr>
                <a:t> STREET GATE</a:t>
              </a:r>
            </a:p>
          </p:txBody>
        </p:sp>
        <p:sp>
          <p:nvSpPr>
            <p:cNvPr id="22" name="AutoShape 15"/>
            <p:cNvSpPr>
              <a:spLocks/>
            </p:cNvSpPr>
            <p:nvPr/>
          </p:nvSpPr>
          <p:spPr bwMode="auto">
            <a:xfrm>
              <a:off x="1382713" y="4102101"/>
              <a:ext cx="1008063" cy="268288"/>
            </a:xfrm>
            <a:prstGeom prst="borderCallout2">
              <a:avLst>
                <a:gd name="adj1" fmla="val 42602"/>
                <a:gd name="adj2" fmla="val -7560"/>
                <a:gd name="adj3" fmla="val 42602"/>
                <a:gd name="adj4" fmla="val -22676"/>
                <a:gd name="adj5" fmla="val -326037"/>
                <a:gd name="adj6" fmla="val -37796"/>
              </a:avLst>
            </a:prstGeom>
            <a:solidFill>
              <a:schemeClr val="bg1"/>
            </a:solidFill>
            <a:ln w="6350" algn="ctr">
              <a:solidFill>
                <a:srgbClr val="FFFF00"/>
              </a:solidFill>
              <a:miter lim="800000"/>
              <a:headEnd/>
              <a:tailEnd type="triangle" w="med" len="sm"/>
            </a:ln>
            <a:effectLst/>
          </p:spPr>
          <p:txBody>
            <a:bodyPr lIns="0" tIns="0" rIns="0" bIns="0" anchor="ctr" anchorCtr="1"/>
            <a:lstStyle/>
            <a:p>
              <a:pPr algn="ctr"/>
              <a:r>
                <a:rPr lang="en-US" sz="800" b="0" dirty="0">
                  <a:latin typeface="Arial" pitchFamily="34" charset="0"/>
                  <a:cs typeface="Arial" pitchFamily="34" charset="0"/>
                </a:rPr>
                <a:t>RESUME NORMAL TRAFFIC PATTERN</a:t>
              </a:r>
            </a:p>
          </p:txBody>
        </p:sp>
        <p:sp>
          <p:nvSpPr>
            <p:cNvPr id="23" name="AutoShape 16"/>
            <p:cNvSpPr>
              <a:spLocks/>
            </p:cNvSpPr>
            <p:nvPr/>
          </p:nvSpPr>
          <p:spPr bwMode="auto">
            <a:xfrm>
              <a:off x="7935913" y="2063751"/>
              <a:ext cx="1008063" cy="268288"/>
            </a:xfrm>
            <a:prstGeom prst="borderCallout2">
              <a:avLst>
                <a:gd name="adj1" fmla="val 42602"/>
                <a:gd name="adj2" fmla="val -7560"/>
                <a:gd name="adj3" fmla="val 42602"/>
                <a:gd name="adj4" fmla="val -15120"/>
                <a:gd name="adj5" fmla="val 388759"/>
                <a:gd name="adj6" fmla="val -22676"/>
              </a:avLst>
            </a:prstGeom>
            <a:solidFill>
              <a:schemeClr val="bg1"/>
            </a:solidFill>
            <a:ln w="6350" algn="ctr">
              <a:solidFill>
                <a:srgbClr val="FFFF00"/>
              </a:solidFill>
              <a:miter lim="800000"/>
              <a:headEnd/>
              <a:tailEnd type="triangle" w="med" len="sm"/>
            </a:ln>
            <a:effectLst/>
          </p:spPr>
          <p:txBody>
            <a:bodyPr lIns="0" tIns="0" rIns="0" bIns="0" anchor="ctr" anchorCtr="1"/>
            <a:lstStyle/>
            <a:p>
              <a:pPr algn="ctr"/>
              <a:r>
                <a:rPr lang="en-US" sz="800" b="0" dirty="0">
                  <a:latin typeface="Arial" pitchFamily="34" charset="0"/>
                  <a:cs typeface="Arial" pitchFamily="34" charset="0"/>
                </a:rPr>
                <a:t>RESUME NORMAL TRAFFIC PATTERN</a:t>
              </a:r>
            </a:p>
          </p:txBody>
        </p:sp>
        <p:sp>
          <p:nvSpPr>
            <p:cNvPr id="24" name="AutoShape 17"/>
            <p:cNvSpPr>
              <a:spLocks/>
            </p:cNvSpPr>
            <p:nvPr/>
          </p:nvSpPr>
          <p:spPr bwMode="auto">
            <a:xfrm>
              <a:off x="6526213" y="4171951"/>
              <a:ext cx="1008063" cy="268288"/>
            </a:xfrm>
            <a:prstGeom prst="borderCallout2">
              <a:avLst>
                <a:gd name="adj1" fmla="val 42602"/>
                <a:gd name="adj2" fmla="val -7560"/>
                <a:gd name="adj3" fmla="val 42602"/>
                <a:gd name="adj4" fmla="val -9764"/>
                <a:gd name="adj5" fmla="val -314199"/>
                <a:gd name="adj6" fmla="val -11968"/>
              </a:avLst>
            </a:prstGeom>
            <a:solidFill>
              <a:schemeClr val="bg1"/>
            </a:solidFill>
            <a:ln w="6350" algn="ctr">
              <a:solidFill>
                <a:srgbClr val="FFFF00"/>
              </a:solidFill>
              <a:miter lim="800000"/>
              <a:headEnd/>
              <a:tailEnd type="triangle" w="med" len="sm"/>
            </a:ln>
            <a:effectLst/>
          </p:spPr>
          <p:txBody>
            <a:bodyPr lIns="0" tIns="0" rIns="0" bIns="0" anchor="ctr" anchorCtr="1"/>
            <a:lstStyle/>
            <a:p>
              <a:pPr algn="ctr"/>
              <a:r>
                <a:rPr lang="en-US" sz="800" b="0" dirty="0">
                  <a:latin typeface="Arial" pitchFamily="34" charset="0"/>
                  <a:cs typeface="Arial" pitchFamily="34" charset="0"/>
                </a:rPr>
                <a:t>RELOCATE BUS STOP</a:t>
              </a:r>
            </a:p>
          </p:txBody>
        </p:sp>
        <p:sp>
          <p:nvSpPr>
            <p:cNvPr id="25" name="AutoShape 18"/>
            <p:cNvSpPr>
              <a:spLocks/>
            </p:cNvSpPr>
            <p:nvPr/>
          </p:nvSpPr>
          <p:spPr bwMode="auto">
            <a:xfrm>
              <a:off x="7702550" y="3714751"/>
              <a:ext cx="944563" cy="160338"/>
            </a:xfrm>
            <a:prstGeom prst="borderCallout2">
              <a:avLst>
                <a:gd name="adj1" fmla="val 71287"/>
                <a:gd name="adj2" fmla="val 108069"/>
                <a:gd name="adj3" fmla="val 71287"/>
                <a:gd name="adj4" fmla="val 120843"/>
                <a:gd name="adj5" fmla="val -212870"/>
                <a:gd name="adj6" fmla="val 133616"/>
              </a:avLst>
            </a:prstGeom>
            <a:solidFill>
              <a:schemeClr val="bg1"/>
            </a:solidFill>
            <a:ln w="6350" algn="ctr">
              <a:solidFill>
                <a:srgbClr val="FFFF00"/>
              </a:solidFill>
              <a:miter lim="800000"/>
              <a:headEnd/>
              <a:tailEnd type="triangle" w="med" len="sm"/>
            </a:ln>
            <a:effectLst/>
          </p:spPr>
          <p:txBody>
            <a:bodyPr lIns="0" tIns="0" rIns="0" bIns="0" anchor="ctr" anchorCtr="1"/>
            <a:lstStyle/>
            <a:p>
              <a:pPr algn="ctr"/>
              <a:r>
                <a:rPr lang="en-US" sz="800" b="0" dirty="0">
                  <a:latin typeface="Arial" pitchFamily="34" charset="0"/>
                  <a:cs typeface="Arial" pitchFamily="34" charset="0"/>
                </a:rPr>
                <a:t>NEW BUS STOP</a:t>
              </a:r>
            </a:p>
          </p:txBody>
        </p:sp>
        <p:sp>
          <p:nvSpPr>
            <p:cNvPr id="26" name="Text Box 19"/>
            <p:cNvSpPr txBox="1">
              <a:spLocks noChangeArrowheads="1"/>
            </p:cNvSpPr>
            <p:nvPr/>
          </p:nvSpPr>
          <p:spPr bwMode="auto">
            <a:xfrm rot="16200000">
              <a:off x="7056438" y="1728352"/>
              <a:ext cx="755650" cy="123111"/>
            </a:xfrm>
            <a:prstGeom prst="rect">
              <a:avLst/>
            </a:prstGeom>
            <a:noFill/>
            <a:ln w="12700" algn="ctr">
              <a:noFill/>
              <a:miter lim="800000"/>
              <a:headEnd type="none" w="lg" len="med"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sz="800" b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10 TH ST. SE</a:t>
              </a:r>
            </a:p>
          </p:txBody>
        </p:sp>
        <p:sp>
          <p:nvSpPr>
            <p:cNvPr id="27" name="Text Box 20"/>
            <p:cNvSpPr txBox="1">
              <a:spLocks noChangeArrowheads="1"/>
            </p:cNvSpPr>
            <p:nvPr/>
          </p:nvSpPr>
          <p:spPr bwMode="auto">
            <a:xfrm>
              <a:off x="8226425" y="3019426"/>
              <a:ext cx="736600" cy="123111"/>
            </a:xfrm>
            <a:prstGeom prst="rect">
              <a:avLst/>
            </a:prstGeom>
            <a:noFill/>
            <a:ln w="12700" algn="ctr">
              <a:noFill/>
              <a:miter lim="800000"/>
              <a:headEnd type="none" w="lg" len="med"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 STREET SE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755341" y="159800"/>
            <a:ext cx="3059535" cy="9233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800" dirty="0" smtClean="0">
                <a:latin typeface="Arial Narrow Bold"/>
              </a:rPr>
              <a:t>Estimated Construction Period:</a:t>
            </a:r>
          </a:p>
          <a:p>
            <a:r>
              <a:rPr lang="en-US" sz="1800" b="0" dirty="0" smtClean="0">
                <a:latin typeface="Arial Narrow Bold"/>
              </a:rPr>
              <a:t>Oct 2012 to Dec 2012</a:t>
            </a:r>
          </a:p>
          <a:p>
            <a:endParaRPr lang="en-US" sz="1800" b="0" dirty="0">
              <a:latin typeface="Arial Narrow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jrcarl\Desktop\LTCPEC067 CSA-016 (1).tiff"/>
          <p:cNvPicPr>
            <a:picLocks noChangeAspect="1" noChangeArrowheads="1"/>
          </p:cNvPicPr>
          <p:nvPr/>
        </p:nvPicPr>
        <p:blipFill>
          <a:blip r:embed="rId2" cstate="print"/>
          <a:srcRect t="1582" b="1415"/>
          <a:stretch>
            <a:fillRect/>
          </a:stretch>
        </p:blipFill>
        <p:spPr bwMode="auto">
          <a:xfrm>
            <a:off x="0" y="1508"/>
            <a:ext cx="9144000" cy="685649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620996" y="5320372"/>
            <a:ext cx="1264025" cy="133502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57146" tIns="28572" rIns="57146" bIns="28572" rtlCol="0" anchor="ctr" anchorCtr="0">
            <a:spAutoFit/>
          </a:bodyPr>
          <a:lstStyle/>
          <a:p>
            <a:pPr algn="ctr"/>
            <a:r>
              <a:rPr lang="en-US" dirty="0" smtClean="0">
                <a:solidFill>
                  <a:srgbClr val="1880C6"/>
                </a:solidFill>
              </a:rPr>
              <a:t>CSO 016</a:t>
            </a:r>
          </a:p>
          <a:p>
            <a:pPr algn="ctr"/>
            <a:endParaRPr lang="en-US" sz="600" dirty="0" smtClean="0">
              <a:solidFill>
                <a:srgbClr val="1880C6"/>
              </a:solidFill>
            </a:endParaRPr>
          </a:p>
          <a:p>
            <a:pPr algn="ctr"/>
            <a:r>
              <a:rPr lang="en-US" sz="1300" i="1" dirty="0" smtClean="0">
                <a:solidFill>
                  <a:srgbClr val="1880C6"/>
                </a:solidFill>
              </a:rPr>
              <a:t>Construction Staging Area</a:t>
            </a:r>
            <a:endParaRPr lang="en-US" sz="1300" i="1" dirty="0">
              <a:solidFill>
                <a:srgbClr val="1880C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00255" y="4559418"/>
            <a:ext cx="4505399" cy="303923"/>
          </a:xfrm>
          <a:prstGeom prst="rect">
            <a:avLst/>
          </a:prstGeom>
          <a:solidFill>
            <a:schemeClr val="bg1"/>
          </a:solidFill>
        </p:spPr>
        <p:txBody>
          <a:bodyPr wrap="square" lIns="57146" tIns="28572" rIns="57146" bIns="28572" rtlCol="0">
            <a:spAutoFit/>
          </a:bodyPr>
          <a:lstStyle/>
          <a:p>
            <a:r>
              <a:rPr lang="en-US" i="1" dirty="0" smtClean="0"/>
              <a:t>Estimated Construction: April 2012 – December 2013 </a:t>
            </a:r>
            <a:endParaRPr lang="en-US" i="1" dirty="0"/>
          </a:p>
        </p:txBody>
      </p:sp>
      <p:sp>
        <p:nvSpPr>
          <p:cNvPr id="7" name="Right Triangle 6"/>
          <p:cNvSpPr/>
          <p:nvPr/>
        </p:nvSpPr>
        <p:spPr bwMode="auto">
          <a:xfrm>
            <a:off x="2151530" y="1220929"/>
            <a:ext cx="2904565" cy="1188720"/>
          </a:xfrm>
          <a:prstGeom prst="rtTriangle">
            <a:avLst/>
          </a:prstGeom>
          <a:noFill/>
          <a:ln w="57150" cap="flat" cmpd="sng" algn="ctr">
            <a:solidFill>
              <a:schemeClr val="accent2">
                <a:lumMod val="75000"/>
              </a:schemeClr>
            </a:solidFill>
            <a:prstDash val="dashDot"/>
            <a:round/>
            <a:headEnd type="none" w="med" len="med"/>
            <a:tailEnd type="triangle" w="med" len="med"/>
          </a:ln>
          <a:effectLst/>
        </p:spPr>
        <p:txBody>
          <a:bodyPr vert="horz" wrap="square" lIns="57146" tIns="28572" rIns="57146" bIns="28572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571454"/>
            <a:endParaRPr lang="en-US" sz="10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2297207" y="1870365"/>
            <a:ext cx="129988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300" i="1" dirty="0" smtClean="0"/>
              <a:t>U.S. Reservation 128</a:t>
            </a:r>
            <a:endParaRPr lang="en-US" sz="13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3682518" y="5772051"/>
            <a:ext cx="900240" cy="273146"/>
          </a:xfrm>
          <a:prstGeom prst="rect">
            <a:avLst/>
          </a:prstGeom>
          <a:solidFill>
            <a:schemeClr val="bg1"/>
          </a:solidFill>
        </p:spPr>
        <p:txBody>
          <a:bodyPr wrap="square" lIns="57146" tIns="28572" rIns="57146" bIns="28572" rtlCol="0">
            <a:spAutoFit/>
          </a:bodyPr>
          <a:lstStyle/>
          <a:p>
            <a:r>
              <a:rPr lang="en-US" sz="1400" dirty="0" smtClean="0"/>
              <a:t>Key Plan</a:t>
            </a:r>
            <a:endParaRPr lang="en-US" sz="1400" dirty="0"/>
          </a:p>
        </p:txBody>
      </p:sp>
      <p:cxnSp>
        <p:nvCxnSpPr>
          <p:cNvPr id="12" name="Straight Connector 11"/>
          <p:cNvCxnSpPr/>
          <p:nvPr/>
        </p:nvCxnSpPr>
        <p:spPr bwMode="auto">
          <a:xfrm rot="16200000" flipV="1">
            <a:off x="2452745" y="4668820"/>
            <a:ext cx="462578" cy="26894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pic>
        <p:nvPicPr>
          <p:cNvPr id="17" name="Picture 16" descr="Plan and Geotechnical Profile 8 5X11.tif"/>
          <p:cNvPicPr>
            <a:picLocks noChangeAspect="1"/>
          </p:cNvPicPr>
          <p:nvPr/>
        </p:nvPicPr>
        <p:blipFill>
          <a:blip r:embed="rId3" cstate="print"/>
          <a:srcRect l="1152" t="41477" r="1273" b="46754"/>
          <a:stretch>
            <a:fillRect/>
          </a:stretch>
        </p:blipFill>
        <p:spPr>
          <a:xfrm>
            <a:off x="494851" y="5066850"/>
            <a:ext cx="7040880" cy="65621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2786231" y="5023827"/>
            <a:ext cx="1032734" cy="73152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dashDot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1500" b="1417"/>
          <a:stretch>
            <a:fillRect/>
          </a:stretch>
        </p:blipFill>
        <p:spPr bwMode="auto">
          <a:xfrm>
            <a:off x="0" y="-1708"/>
            <a:ext cx="9144000" cy="6859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641473" y="5313189"/>
            <a:ext cx="1264024" cy="133502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57146" tIns="28572" rIns="57146" bIns="28572" rtlCol="0" anchor="ctr" anchorCtr="0">
            <a:spAutoFit/>
          </a:bodyPr>
          <a:lstStyle/>
          <a:p>
            <a:pPr algn="ctr"/>
            <a:r>
              <a:rPr lang="en-US" dirty="0" smtClean="0">
                <a:solidFill>
                  <a:srgbClr val="1880C6"/>
                </a:solidFill>
              </a:rPr>
              <a:t>CSO 017</a:t>
            </a:r>
          </a:p>
          <a:p>
            <a:pPr algn="ctr"/>
            <a:endParaRPr lang="en-US" sz="600" dirty="0" smtClean="0">
              <a:solidFill>
                <a:srgbClr val="1880C6"/>
              </a:solidFill>
            </a:endParaRPr>
          </a:p>
          <a:p>
            <a:pPr algn="ctr"/>
            <a:r>
              <a:rPr lang="en-US" sz="1300" i="1" dirty="0" smtClean="0">
                <a:solidFill>
                  <a:srgbClr val="1880C6"/>
                </a:solidFill>
              </a:rPr>
              <a:t>Construction Staging Area</a:t>
            </a:r>
            <a:endParaRPr lang="en-US" sz="1300" i="1" dirty="0">
              <a:solidFill>
                <a:srgbClr val="1880C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33345" y="5432613"/>
            <a:ext cx="4422923" cy="303923"/>
          </a:xfrm>
          <a:prstGeom prst="rect">
            <a:avLst/>
          </a:prstGeom>
          <a:noFill/>
        </p:spPr>
        <p:txBody>
          <a:bodyPr wrap="square" lIns="57146" tIns="28572" rIns="57146" bIns="28572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Estimated Construction: April 2012 – August 2013 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9662050">
            <a:off x="4392707" y="2355841"/>
            <a:ext cx="1490383" cy="2000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300" i="1" dirty="0" smtClean="0"/>
              <a:t>U.S. Reservation 343-D</a:t>
            </a:r>
            <a:endParaRPr lang="en-US" sz="1300" i="1" dirty="0"/>
          </a:p>
        </p:txBody>
      </p:sp>
      <p:sp>
        <p:nvSpPr>
          <p:cNvPr id="8" name="TextBox 7"/>
          <p:cNvSpPr txBox="1"/>
          <p:nvPr/>
        </p:nvSpPr>
        <p:spPr>
          <a:xfrm rot="19662050">
            <a:off x="4953001" y="4291148"/>
            <a:ext cx="1490383" cy="20005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300" i="1" dirty="0" smtClean="0">
                <a:solidFill>
                  <a:schemeClr val="bg1"/>
                </a:solidFill>
              </a:rPr>
              <a:t>Anacostia   River</a:t>
            </a:r>
            <a:endParaRPr lang="en-US" sz="1300" i="1" dirty="0">
              <a:solidFill>
                <a:schemeClr val="bg1"/>
              </a:solidFill>
            </a:endParaRPr>
          </a:p>
        </p:txBody>
      </p:sp>
      <p:pic>
        <p:nvPicPr>
          <p:cNvPr id="9" name="Picture 8" descr="Plan and Geotechnical Profile 8 5X11.tif"/>
          <p:cNvPicPr>
            <a:picLocks noChangeAspect="1"/>
          </p:cNvPicPr>
          <p:nvPr/>
        </p:nvPicPr>
        <p:blipFill>
          <a:blip r:embed="rId3" cstate="print"/>
          <a:srcRect l="1152" t="41477" r="1273" b="46754"/>
          <a:stretch>
            <a:fillRect/>
          </a:stretch>
        </p:blipFill>
        <p:spPr>
          <a:xfrm>
            <a:off x="473336" y="5852160"/>
            <a:ext cx="7040880" cy="6562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65397" y="6538541"/>
            <a:ext cx="900240" cy="273146"/>
          </a:xfrm>
          <a:prstGeom prst="rect">
            <a:avLst/>
          </a:prstGeom>
          <a:solidFill>
            <a:schemeClr val="bg1"/>
          </a:solidFill>
        </p:spPr>
        <p:txBody>
          <a:bodyPr wrap="square" lIns="57146" tIns="28572" rIns="57146" bIns="28572" rtlCol="0">
            <a:spAutoFit/>
          </a:bodyPr>
          <a:lstStyle/>
          <a:p>
            <a:r>
              <a:rPr lang="en-US" sz="1400" dirty="0" smtClean="0"/>
              <a:t>Key Plan</a:t>
            </a:r>
            <a:endParaRPr lang="en-US" sz="1400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6002767" y="5819891"/>
            <a:ext cx="1032734" cy="73152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dashDot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cxnSp>
        <p:nvCxnSpPr>
          <p:cNvPr id="12" name="Straight Connector 11"/>
          <p:cNvCxnSpPr>
            <a:stCxn id="11" idx="0"/>
          </p:cNvCxnSpPr>
          <p:nvPr/>
        </p:nvCxnSpPr>
        <p:spPr bwMode="auto">
          <a:xfrm rot="5400000" flipH="1" flipV="1">
            <a:off x="6476102" y="5776859"/>
            <a:ext cx="86065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6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800600" cy="832104"/>
          </a:xfrm>
        </p:spPr>
        <p:txBody>
          <a:bodyPr/>
          <a:lstStyle/>
          <a:p>
            <a:r>
              <a:rPr lang="en-US" dirty="0" smtClean="0"/>
              <a:t>Agenda</a:t>
            </a:r>
            <a:endParaRPr lang="en-US" sz="2400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60985" y="669701"/>
            <a:ext cx="8229600" cy="4194445"/>
          </a:xfrm>
        </p:spPr>
        <p:txBody>
          <a:bodyPr/>
          <a:lstStyle/>
          <a:p>
            <a:pPr eaLnBrk="1" hangingPunct="1">
              <a:buNone/>
            </a:pPr>
            <a:endParaRPr lang="en-US" sz="2800" dirty="0" smtClean="0"/>
          </a:p>
          <a:p>
            <a:pPr eaLnBrk="1" hangingPunct="1">
              <a:spcBef>
                <a:spcPts val="1800"/>
              </a:spcBef>
            </a:pPr>
            <a:r>
              <a:rPr lang="en-US" sz="2800" dirty="0" smtClean="0"/>
              <a:t>What is a CSO</a:t>
            </a:r>
            <a:r>
              <a:rPr lang="en-US" sz="2800" dirty="0" smtClean="0"/>
              <a:t>?</a:t>
            </a:r>
          </a:p>
          <a:p>
            <a:pPr eaLnBrk="1" hangingPunct="1">
              <a:spcBef>
                <a:spcPts val="1800"/>
              </a:spcBef>
            </a:pPr>
            <a:r>
              <a:rPr lang="en-US" sz="2800" dirty="0" smtClean="0"/>
              <a:t>Overview of CSO </a:t>
            </a:r>
            <a:r>
              <a:rPr lang="en-US" sz="2800" dirty="0" smtClean="0"/>
              <a:t>Program</a:t>
            </a:r>
            <a:endParaRPr lang="en-US" sz="2800" dirty="0" smtClean="0"/>
          </a:p>
          <a:p>
            <a:pPr eaLnBrk="1" hangingPunct="1">
              <a:spcBef>
                <a:spcPts val="1800"/>
              </a:spcBef>
            </a:pPr>
            <a:r>
              <a:rPr lang="en-US" sz="2800" dirty="0" smtClean="0"/>
              <a:t>DC Clean Rivers Project Snapshot</a:t>
            </a:r>
          </a:p>
          <a:p>
            <a:pPr eaLnBrk="1" hangingPunct="1">
              <a:spcBef>
                <a:spcPts val="1800"/>
              </a:spcBef>
            </a:pPr>
            <a:r>
              <a:rPr lang="en-US" sz="2800" dirty="0" smtClean="0"/>
              <a:t>M </a:t>
            </a:r>
            <a:r>
              <a:rPr lang="en-US" sz="2800" dirty="0" smtClean="0"/>
              <a:t>Street Diversion Sewer (CSOs 015, 016 and 017)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 smtClean="0"/>
              <a:t>M Street Diversion Sewer</a:t>
            </a:r>
            <a:br>
              <a:rPr lang="en-US" sz="2700" dirty="0" smtClean="0"/>
            </a:br>
            <a:r>
              <a:rPr lang="en-US" sz="2700" dirty="0" smtClean="0"/>
              <a:t>Coordination with DDOT’s 11</a:t>
            </a:r>
            <a:r>
              <a:rPr lang="en-US" sz="2700" baseline="30000" dirty="0" smtClean="0"/>
              <a:t>th</a:t>
            </a:r>
            <a:r>
              <a:rPr lang="en-US" sz="2700" dirty="0" smtClean="0"/>
              <a:t> Street Bridge Project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88373" y="3792678"/>
            <a:ext cx="8250382" cy="154651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hlink"/>
              </a:buClr>
              <a:buSzPct val="130000"/>
              <a:buFont typeface="Wingdings" pitchFamily="2" charset="2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199" y="1298448"/>
            <a:ext cx="8364072" cy="438159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indent="-342900" eaLnBrk="0" hangingPunct="0">
              <a:spcBef>
                <a:spcPts val="0"/>
              </a:spcBef>
              <a:buClr>
                <a:srgbClr val="7ABC32"/>
              </a:buClr>
              <a:buSzPct val="75000"/>
              <a:buFont typeface="Webdings" pitchFamily="18" charset="2"/>
              <a:buChar char="&lt;"/>
              <a:defRPr/>
            </a:pPr>
            <a:r>
              <a:rPr lang="en-US" sz="2400" b="0" kern="0" dirty="0" smtClean="0">
                <a:latin typeface="+mn-lt"/>
                <a:cs typeface="+mn-cs"/>
              </a:rPr>
              <a:t>DDOT and DC Water are working together to reduce impacts on public/private landowners</a:t>
            </a:r>
            <a:endParaRPr lang="en-US" sz="2400" b="0" kern="0" noProof="0" dirty="0" smtClean="0">
              <a:latin typeface="+mn-lt"/>
              <a:cs typeface="+mn-cs"/>
            </a:endParaRPr>
          </a:p>
          <a:p>
            <a:pPr marL="342900" indent="-342900" eaLnBrk="0" hangingPunct="0">
              <a:spcBef>
                <a:spcPts val="1000"/>
              </a:spcBef>
              <a:buClr>
                <a:srgbClr val="7ABC32"/>
              </a:buClr>
              <a:buSzPct val="75000"/>
              <a:buFont typeface="Webdings" pitchFamily="18" charset="2"/>
              <a:buChar char="&lt;"/>
              <a:defRPr/>
            </a:pPr>
            <a:r>
              <a:rPr lang="en-US" sz="2400" b="0" kern="0" dirty="0" smtClean="0">
                <a:latin typeface="+mn-lt"/>
                <a:cs typeface="+mn-cs"/>
              </a:rPr>
              <a:t>Coordination Efforts</a:t>
            </a:r>
          </a:p>
          <a:p>
            <a:pPr marL="800100" lvl="1" indent="-342900" eaLnBrk="0" hangingPunct="0">
              <a:spcBef>
                <a:spcPts val="0"/>
              </a:spcBef>
              <a:buClr>
                <a:srgbClr val="0070C0"/>
              </a:buClr>
              <a:buSzPct val="75000"/>
              <a:buFont typeface="Webdings" pitchFamily="18" charset="2"/>
              <a:buChar char="&lt;"/>
              <a:defRPr/>
            </a:pPr>
            <a:r>
              <a:rPr lang="en-US" sz="2200" b="0" kern="0" dirty="0" smtClean="0">
                <a:latin typeface="+mn-lt"/>
                <a:cs typeface="+mn-cs"/>
              </a:rPr>
              <a:t>Preliminary design coordination</a:t>
            </a:r>
          </a:p>
          <a:p>
            <a:pPr marL="800100" lvl="1" indent="-342900" eaLnBrk="0" hangingPunct="0">
              <a:spcBef>
                <a:spcPts val="0"/>
              </a:spcBef>
              <a:buClr>
                <a:srgbClr val="0070C0"/>
              </a:buClr>
              <a:buSzPct val="75000"/>
              <a:buFont typeface="Webdings" pitchFamily="18" charset="2"/>
              <a:buChar char="&lt;"/>
              <a:defRPr/>
            </a:pPr>
            <a:r>
              <a:rPr lang="en-US" sz="2200" b="0" kern="0" dirty="0" smtClean="0">
                <a:latin typeface="+mn-lt"/>
                <a:cs typeface="+mn-cs"/>
              </a:rPr>
              <a:t>Monthly coordination meetings during Final Design – current phase</a:t>
            </a:r>
          </a:p>
          <a:p>
            <a:pPr marL="800100" lvl="1" indent="-342900" eaLnBrk="0" hangingPunct="0">
              <a:spcBef>
                <a:spcPts val="0"/>
              </a:spcBef>
              <a:buClr>
                <a:srgbClr val="0070C0"/>
              </a:buClr>
              <a:buSzPct val="75000"/>
              <a:buFont typeface="Webdings" pitchFamily="18" charset="2"/>
              <a:buChar char="&lt;"/>
              <a:defRPr/>
            </a:pPr>
            <a:r>
              <a:rPr lang="en-US" sz="2200" b="0" kern="0" dirty="0" smtClean="0">
                <a:latin typeface="+mn-lt"/>
                <a:cs typeface="+mn-cs"/>
              </a:rPr>
              <a:t>Schedule coordination</a:t>
            </a:r>
          </a:p>
          <a:p>
            <a:pPr marL="800100" lvl="1" indent="-342900" eaLnBrk="0" hangingPunct="0">
              <a:spcBef>
                <a:spcPts val="0"/>
              </a:spcBef>
              <a:buClr>
                <a:srgbClr val="0070C0"/>
              </a:buClr>
              <a:buSzPct val="75000"/>
              <a:buFont typeface="Webdings" pitchFamily="18" charset="2"/>
              <a:buChar char="&lt;"/>
              <a:defRPr/>
            </a:pPr>
            <a:r>
              <a:rPr lang="en-US" sz="2200" b="0" kern="0" dirty="0" smtClean="0">
                <a:latin typeface="+mn-lt"/>
                <a:cs typeface="+mn-cs"/>
              </a:rPr>
              <a:t>Sharing of design files</a:t>
            </a:r>
          </a:p>
          <a:p>
            <a:pPr marL="342900" indent="-342900" eaLnBrk="0" hangingPunct="0">
              <a:spcBef>
                <a:spcPts val="1000"/>
              </a:spcBef>
              <a:buClr>
                <a:srgbClr val="7ABC32"/>
              </a:buClr>
              <a:buSzPct val="75000"/>
              <a:buFont typeface="Webdings" pitchFamily="18" charset="2"/>
              <a:buChar char="&lt;"/>
              <a:defRPr/>
            </a:pPr>
            <a:r>
              <a:rPr lang="en-US" sz="2400" b="0" kern="0" dirty="0" smtClean="0">
                <a:latin typeface="+mn-lt"/>
                <a:cs typeface="+mn-cs"/>
              </a:rPr>
              <a:t>Preliminary Design Review Meeting Process</a:t>
            </a:r>
          </a:p>
          <a:p>
            <a:pPr marL="342900" indent="-342900" eaLnBrk="0" hangingPunct="0">
              <a:spcBef>
                <a:spcPts val="1000"/>
              </a:spcBef>
              <a:buClr>
                <a:srgbClr val="7ABC32"/>
              </a:buClr>
              <a:buSzPct val="75000"/>
              <a:buFont typeface="Webdings" pitchFamily="18" charset="2"/>
              <a:buChar char="&lt;"/>
              <a:defRPr/>
            </a:pPr>
            <a:r>
              <a:rPr lang="en-US" sz="2400" b="0" kern="0" dirty="0" smtClean="0">
                <a:latin typeface="+mn-lt"/>
                <a:cs typeface="+mn-cs"/>
              </a:rPr>
              <a:t>Maintenance of Traffic and Traffic Study Guidance</a:t>
            </a:r>
            <a:endParaRPr lang="en-US" sz="2400" b="0" kern="0" baseline="0" noProof="0" dirty="0" smtClean="0">
              <a:latin typeface="+mn-lt"/>
              <a:cs typeface="+mn-cs"/>
            </a:endParaRPr>
          </a:p>
          <a:p>
            <a:pPr marL="800100" lvl="1" indent="-342900" eaLnBrk="0" hangingPunct="0">
              <a:spcBef>
                <a:spcPts val="0"/>
              </a:spcBef>
              <a:buClr>
                <a:srgbClr val="0070C0"/>
              </a:buClr>
              <a:buSzPct val="75000"/>
              <a:buFont typeface="Webdings" pitchFamily="18" charset="2"/>
              <a:buChar char="&lt;"/>
              <a:defRPr/>
            </a:pPr>
            <a:r>
              <a:rPr lang="en-US" sz="2200" b="0" kern="0" dirty="0" smtClean="0">
                <a:latin typeface="+mn-lt"/>
                <a:cs typeface="+mn-cs"/>
              </a:rPr>
              <a:t>Maintain 4 lanes of traffic at the intersection of 9</a:t>
            </a:r>
            <a:r>
              <a:rPr lang="en-US" sz="2200" b="0" kern="0" baseline="30000" dirty="0" smtClean="0">
                <a:latin typeface="+mn-lt"/>
                <a:cs typeface="+mn-cs"/>
              </a:rPr>
              <a:t>th</a:t>
            </a:r>
            <a:r>
              <a:rPr lang="en-US" sz="2200" b="0" kern="0" dirty="0" smtClean="0">
                <a:latin typeface="+mn-lt"/>
                <a:cs typeface="+mn-cs"/>
              </a:rPr>
              <a:t> and M Streets SE</a:t>
            </a:r>
          </a:p>
          <a:p>
            <a:pPr marL="342900" indent="-342900" eaLnBrk="0" hangingPunct="0">
              <a:spcBef>
                <a:spcPts val="0"/>
              </a:spcBef>
              <a:buClr>
                <a:srgbClr val="7ABC32"/>
              </a:buClr>
              <a:buSzPct val="75000"/>
              <a:buFont typeface="Webdings" pitchFamily="18" charset="2"/>
              <a:buChar char="&lt;"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 Street Diversion Sewer Schedule</a:t>
            </a:r>
          </a:p>
        </p:txBody>
      </p:sp>
      <p:graphicFrame>
        <p:nvGraphicFramePr>
          <p:cNvPr id="12839" name="Group 551"/>
          <p:cNvGraphicFramePr>
            <a:graphicFrameLocks noGrp="1"/>
          </p:cNvGraphicFramePr>
          <p:nvPr/>
        </p:nvGraphicFramePr>
        <p:xfrm>
          <a:off x="766589" y="2515378"/>
          <a:ext cx="7655837" cy="1342236"/>
        </p:xfrm>
        <a:graphic>
          <a:graphicData uri="http://schemas.openxmlformats.org/drawingml/2006/table">
            <a:tbl>
              <a:tblPr/>
              <a:tblGrid>
                <a:gridCol w="2266925"/>
                <a:gridCol w="224538"/>
                <a:gridCol w="224538"/>
                <a:gridCol w="224538"/>
                <a:gridCol w="224538"/>
                <a:gridCol w="224538"/>
                <a:gridCol w="224538"/>
                <a:gridCol w="224538"/>
                <a:gridCol w="224538"/>
                <a:gridCol w="224538"/>
                <a:gridCol w="224538"/>
                <a:gridCol w="224538"/>
                <a:gridCol w="224538"/>
                <a:gridCol w="224538"/>
                <a:gridCol w="224538"/>
                <a:gridCol w="224538"/>
                <a:gridCol w="224538"/>
                <a:gridCol w="224538"/>
                <a:gridCol w="224538"/>
                <a:gridCol w="224538"/>
                <a:gridCol w="224538"/>
                <a:gridCol w="224538"/>
                <a:gridCol w="224538"/>
                <a:gridCol w="224538"/>
                <a:gridCol w="224538"/>
              </a:tblGrid>
              <a:tr h="294296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Anacostia River Projects</a:t>
                      </a:r>
                    </a:p>
                  </a:txBody>
                  <a:tcPr marL="7882" marR="7882" marT="788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CY 2010</a:t>
                      </a:r>
                    </a:p>
                  </a:txBody>
                  <a:tcPr marL="7882" marR="7882" marT="788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CY 2011</a:t>
                      </a:r>
                    </a:p>
                  </a:txBody>
                  <a:tcPr marL="7882" marR="7882" marT="788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CY 2012</a:t>
                      </a:r>
                    </a:p>
                  </a:txBody>
                  <a:tcPr marL="7882" marR="7882" marT="788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CY 2013</a:t>
                      </a:r>
                    </a:p>
                  </a:txBody>
                  <a:tcPr marL="7882" marR="7882" marT="788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CY 2014</a:t>
                      </a:r>
                    </a:p>
                  </a:txBody>
                  <a:tcPr marL="7882" marR="7882" marT="788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CY 2015</a:t>
                      </a:r>
                    </a:p>
                  </a:txBody>
                  <a:tcPr marL="7882" marR="7882" marT="7882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9588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 </a:t>
                      </a:r>
                    </a:p>
                  </a:txBody>
                  <a:tcPr marL="7882" marR="7882" marT="788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</a:t>
                      </a:r>
                    </a:p>
                  </a:txBody>
                  <a:tcPr marL="7882" marR="7882" marT="788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</a:t>
                      </a:r>
                    </a:p>
                  </a:txBody>
                  <a:tcPr marL="7882" marR="7882" marT="7882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3</a:t>
                      </a:r>
                    </a:p>
                  </a:txBody>
                  <a:tcPr marL="7882" marR="7882" marT="7882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4</a:t>
                      </a:r>
                    </a:p>
                  </a:txBody>
                  <a:tcPr marL="7882" marR="7882" marT="7882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</a:t>
                      </a:r>
                    </a:p>
                  </a:txBody>
                  <a:tcPr marL="7882" marR="7882" marT="788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</a:t>
                      </a:r>
                    </a:p>
                  </a:txBody>
                  <a:tcPr marL="7882" marR="7882" marT="7882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3</a:t>
                      </a:r>
                    </a:p>
                  </a:txBody>
                  <a:tcPr marL="7882" marR="7882" marT="7882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4</a:t>
                      </a:r>
                    </a:p>
                  </a:txBody>
                  <a:tcPr marL="7882" marR="7882" marT="7882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</a:t>
                      </a:r>
                    </a:p>
                  </a:txBody>
                  <a:tcPr marL="7882" marR="7882" marT="788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</a:t>
                      </a: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3</a:t>
                      </a: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4</a:t>
                      </a: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</a:t>
                      </a:r>
                    </a:p>
                  </a:txBody>
                  <a:tcPr marL="7882" marR="7882" marT="788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</a:t>
                      </a: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3</a:t>
                      </a: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4</a:t>
                      </a: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</a:t>
                      </a:r>
                    </a:p>
                  </a:txBody>
                  <a:tcPr marL="7882" marR="7882" marT="788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</a:t>
                      </a: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3</a:t>
                      </a: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4</a:t>
                      </a: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</a:t>
                      </a:r>
                    </a:p>
                  </a:txBody>
                  <a:tcPr marL="7882" marR="7882" marT="7882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</a:t>
                      </a: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3</a:t>
                      </a: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4</a:t>
                      </a: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9588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M Street Diversion Sewer</a:t>
                      </a:r>
                    </a:p>
                  </a:txBody>
                  <a:tcPr marL="7882" marR="7882" marT="788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7882" marR="7882" marT="788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7882" marR="7882" marT="7882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7882" marR="7882" marT="7882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7882" marR="7882" marT="7882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7882" marR="7882" marT="788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7882" marR="7882" marT="7882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7882" marR="7882" marT="7882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7882" marR="7882" marT="7882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 </a:t>
                      </a:r>
                    </a:p>
                  </a:txBody>
                  <a:tcPr marL="7882" marR="7882" marT="788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 </a:t>
                      </a: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 </a:t>
                      </a: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 </a:t>
                      </a: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 </a:t>
                      </a:r>
                    </a:p>
                  </a:txBody>
                  <a:tcPr marL="7882" marR="7882" marT="788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 </a:t>
                      </a: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 </a:t>
                      </a: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 </a:t>
                      </a: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 </a:t>
                      </a:r>
                    </a:p>
                  </a:txBody>
                  <a:tcPr marL="7882" marR="7882" marT="788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 </a:t>
                      </a: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 </a:t>
                      </a:r>
                    </a:p>
                  </a:txBody>
                  <a:tcPr marL="7882" marR="7882" marT="7882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 </a:t>
                      </a: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9588">
                <a:tc>
                  <a:txBody>
                    <a:bodyPr/>
                    <a:lstStyle/>
                    <a:p>
                      <a:pPr marL="392113" marR="0" lvl="0" indent="236538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Design</a:t>
                      </a:r>
                    </a:p>
                  </a:txBody>
                  <a:tcPr marL="7882" marR="7882" marT="788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7882" marR="7882" marT="788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7882" marR="7882" marT="7882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7882" marR="7882" marT="7882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7882" marR="7882" marT="7882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7882" marR="7882" marT="788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7882" marR="7882" marT="7882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7882" marR="7882" marT="7882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7882" marR="7882" marT="7882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 </a:t>
                      </a:r>
                    </a:p>
                  </a:txBody>
                  <a:tcPr marL="7882" marR="7882" marT="788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 </a:t>
                      </a: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 </a:t>
                      </a: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 </a:t>
                      </a: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 </a:t>
                      </a:r>
                    </a:p>
                  </a:txBody>
                  <a:tcPr marL="7882" marR="7882" marT="788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882" marR="7882" marT="788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882" marR="7882" marT="7882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 </a:t>
                      </a: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 </a:t>
                      </a: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9588">
                <a:tc>
                  <a:txBody>
                    <a:bodyPr/>
                    <a:lstStyle/>
                    <a:p>
                      <a:pPr marL="392113" marR="0" lvl="0" indent="236538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Procurement</a:t>
                      </a:r>
                    </a:p>
                  </a:txBody>
                  <a:tcPr marL="7882" marR="7882" marT="788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7882" marR="7882" marT="788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7882" marR="7882" marT="7882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7882" marR="7882" marT="7882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7882" marR="7882" marT="7882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7882" marR="7882" marT="788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7882" marR="7882" marT="7882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7882" marR="7882" marT="7882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7882" marR="7882" marT="7882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7882" marR="7882" marT="788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ABC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7882" marR="7882" marT="788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7882" marR="7882" marT="788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7882" marR="7882" marT="7882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9588">
                <a:tc>
                  <a:txBody>
                    <a:bodyPr/>
                    <a:lstStyle/>
                    <a:p>
                      <a:pPr marL="392113" marR="0" lvl="0" indent="236538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Construction</a:t>
                      </a:r>
                    </a:p>
                  </a:txBody>
                  <a:tcPr marL="7882" marR="7882" marT="788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7882" marR="7882" marT="788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7882" marR="7882" marT="7882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7882" marR="7882" marT="7882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7882" marR="7882" marT="7882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7882" marR="7882" marT="788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7882" marR="7882" marT="7882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7882" marR="7882" marT="7882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7882" marR="7882" marT="7882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 </a:t>
                      </a:r>
                    </a:p>
                  </a:txBody>
                  <a:tcPr marL="7882" marR="7882" marT="788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882" marR="7882" marT="788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7882" marR="7882" marT="788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7882" marR="7882" marT="7882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ebdings" pitchFamily="18" charset="2"/>
                        <a:buNone/>
                        <a:tabLst/>
                      </a:pP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7882" marR="7882" marT="7882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>
          <a:xfrm>
            <a:off x="457199" y="1298449"/>
            <a:ext cx="8260773" cy="1023383"/>
          </a:xfrm>
          <a:prstGeom prst="rect">
            <a:avLst/>
          </a:prstGeom>
        </p:spPr>
        <p:txBody>
          <a:bodyPr lIns="91432" tIns="45716" rIns="91432" bIns="45716">
            <a:noAutofit/>
          </a:bodyPr>
          <a:lstStyle/>
          <a:p>
            <a:pPr marL="342872" indent="-342872" eaLnBrk="0" hangingPunct="0">
              <a:spcBef>
                <a:spcPts val="0"/>
              </a:spcBef>
              <a:buClr>
                <a:srgbClr val="7ABC32"/>
              </a:buClr>
              <a:buSzPct val="75000"/>
              <a:buFont typeface="Webdings" pitchFamily="18" charset="2"/>
              <a:buChar char="&lt;"/>
              <a:defRPr/>
            </a:pPr>
            <a:r>
              <a:rPr lang="en-US" sz="2400" b="0" kern="0" dirty="0" smtClean="0">
                <a:latin typeface="+mn-lt"/>
                <a:cs typeface="+mn-cs"/>
              </a:rPr>
              <a:t>Design – October 2010 through October 2011</a:t>
            </a:r>
          </a:p>
          <a:p>
            <a:pPr marL="342872" indent="-342872" eaLnBrk="0" hangingPunct="0">
              <a:spcBef>
                <a:spcPts val="750"/>
              </a:spcBef>
              <a:buClr>
                <a:srgbClr val="7ABC32"/>
              </a:buClr>
              <a:buSzPct val="75000"/>
              <a:buFont typeface="Webdings" pitchFamily="18" charset="2"/>
              <a:buChar char="&lt;"/>
              <a:defRPr/>
            </a:pPr>
            <a:r>
              <a:rPr lang="en-US" sz="2400" b="0" kern="0" dirty="0" smtClean="0">
                <a:latin typeface="+mn-lt"/>
                <a:cs typeface="+mn-cs"/>
              </a:rPr>
              <a:t>Construction – April 2012 through </a:t>
            </a:r>
            <a:r>
              <a:rPr lang="en-US" sz="2400" dirty="0" smtClean="0">
                <a:latin typeface="+mn-lt"/>
                <a:cs typeface="+mn-cs"/>
              </a:rPr>
              <a:t>December</a:t>
            </a:r>
            <a:r>
              <a:rPr lang="en-US" sz="2400" b="0" kern="0" dirty="0" smtClean="0">
                <a:latin typeface="+mn-lt"/>
                <a:cs typeface="+mn-cs"/>
              </a:rPr>
              <a:t> 2013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8797" y="3932822"/>
            <a:ext cx="2205611" cy="2577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57146" tIns="28572" rIns="57146" bIns="28572" rtlCol="0">
            <a:spAutoFit/>
          </a:bodyPr>
          <a:lstStyle/>
          <a:p>
            <a:r>
              <a:rPr lang="en-US" sz="1300" dirty="0" smtClean="0"/>
              <a:t>Current Status = 95% Design</a:t>
            </a:r>
            <a:endParaRPr lang="en-US" sz="1300" dirty="0"/>
          </a:p>
        </p:txBody>
      </p:sp>
      <p:cxnSp>
        <p:nvCxnSpPr>
          <p:cNvPr id="6" name="Shape 5"/>
          <p:cNvCxnSpPr>
            <a:endCxn id="5" idx="3"/>
          </p:cNvCxnSpPr>
          <p:nvPr/>
        </p:nvCxnSpPr>
        <p:spPr bwMode="auto">
          <a:xfrm rot="5400000">
            <a:off x="3891387" y="3488660"/>
            <a:ext cx="716062" cy="430020"/>
          </a:xfrm>
          <a:prstGeom prst="bentConnector2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diamond" w="lg" len="lg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199" y="1298449"/>
            <a:ext cx="8260773" cy="4381589"/>
          </a:xfrm>
          <a:prstGeom prst="rect">
            <a:avLst/>
          </a:prstGeom>
        </p:spPr>
        <p:txBody>
          <a:bodyPr lIns="91432" tIns="45716" rIns="91432" bIns="45716">
            <a:noAutofit/>
          </a:bodyPr>
          <a:lstStyle/>
          <a:p>
            <a:pPr marL="342872" indent="-342872" eaLnBrk="0" hangingPunct="0">
              <a:spcBef>
                <a:spcPts val="1800"/>
              </a:spcBef>
              <a:buClr>
                <a:srgbClr val="7ABC32"/>
              </a:buClr>
              <a:buSzPct val="75000"/>
              <a:buFont typeface="Webdings" pitchFamily="18" charset="2"/>
              <a:buChar char="&lt;"/>
              <a:defRPr/>
            </a:pPr>
            <a:r>
              <a:rPr lang="en-US" sz="2400" b="0" kern="0" dirty="0" smtClean="0">
                <a:latin typeface="+mn-lt"/>
                <a:cs typeface="+mn-cs"/>
              </a:rPr>
              <a:t>Complete Final Design</a:t>
            </a:r>
          </a:p>
          <a:p>
            <a:pPr marL="342872" indent="-342872" eaLnBrk="0" hangingPunct="0">
              <a:spcBef>
                <a:spcPts val="1800"/>
              </a:spcBef>
              <a:buClr>
                <a:srgbClr val="7ABC32"/>
              </a:buClr>
              <a:buSzPct val="75000"/>
              <a:buFont typeface="Webdings" pitchFamily="18" charset="2"/>
              <a:buChar char="&lt;"/>
              <a:defRPr/>
            </a:pPr>
            <a:r>
              <a:rPr lang="en-US" sz="2400" b="0" kern="0" dirty="0" smtClean="0">
                <a:latin typeface="+mn-lt"/>
                <a:cs typeface="+mn-cs"/>
              </a:rPr>
              <a:t>Bid/Award Construction – November/December 2011</a:t>
            </a:r>
          </a:p>
          <a:p>
            <a:pPr marL="342872" indent="-342872" eaLnBrk="0" hangingPunct="0">
              <a:spcBef>
                <a:spcPts val="1800"/>
              </a:spcBef>
              <a:buClr>
                <a:srgbClr val="7ABC32"/>
              </a:buClr>
              <a:buSzPct val="75000"/>
              <a:buFont typeface="Webdings" pitchFamily="18" charset="2"/>
              <a:buChar char="&lt;"/>
              <a:defRPr/>
            </a:pPr>
            <a:r>
              <a:rPr lang="en-US" sz="2400" b="0" kern="0" dirty="0" smtClean="0">
                <a:latin typeface="+mn-lt"/>
                <a:cs typeface="+mn-cs"/>
              </a:rPr>
              <a:t>Continue Public Outreach Program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Combined Sewer Area</a:t>
            </a:r>
          </a:p>
        </p:txBody>
      </p:sp>
      <p:sp>
        <p:nvSpPr>
          <p:cNvPr id="72706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1298448"/>
            <a:ext cx="3942678" cy="48768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1/3 area is combined (12,478 acres)</a:t>
            </a:r>
          </a:p>
          <a:p>
            <a:pPr eaLnBrk="1" hangingPunct="1">
              <a:spcBef>
                <a:spcPts val="1000"/>
              </a:spcBef>
            </a:pPr>
            <a:r>
              <a:rPr lang="en-US" sz="2400" dirty="0" smtClean="0"/>
              <a:t>53 CSO outfalls</a:t>
            </a:r>
          </a:p>
          <a:p>
            <a:pPr lvl="1" eaLnBrk="1" hangingPunct="1"/>
            <a:r>
              <a:rPr lang="en-US" sz="2000" dirty="0" smtClean="0"/>
              <a:t>15 to Anacostia</a:t>
            </a:r>
          </a:p>
          <a:p>
            <a:pPr lvl="1" eaLnBrk="1" hangingPunct="1"/>
            <a:r>
              <a:rPr lang="en-US" sz="2000" dirty="0" smtClean="0"/>
              <a:t>10 to Potomac</a:t>
            </a:r>
          </a:p>
          <a:p>
            <a:pPr lvl="1" eaLnBrk="1" hangingPunct="1"/>
            <a:r>
              <a:rPr lang="en-US" sz="2000" dirty="0" smtClean="0"/>
              <a:t>28 to Rock Creek</a:t>
            </a:r>
          </a:p>
          <a:p>
            <a:pPr eaLnBrk="1" hangingPunct="1">
              <a:spcBef>
                <a:spcPts val="1000"/>
              </a:spcBef>
            </a:pPr>
            <a:r>
              <a:rPr lang="en-US" sz="2400" dirty="0" smtClean="0"/>
              <a:t>Three receiving waters</a:t>
            </a:r>
          </a:p>
          <a:p>
            <a:pPr lvl="1" eaLnBrk="1" hangingPunct="1"/>
            <a:r>
              <a:rPr lang="en-US" sz="2000" dirty="0" smtClean="0"/>
              <a:t>Anacostia River</a:t>
            </a:r>
          </a:p>
          <a:p>
            <a:pPr lvl="1" eaLnBrk="1" hangingPunct="1"/>
            <a:r>
              <a:rPr lang="en-US" sz="2000" dirty="0" smtClean="0"/>
              <a:t>Potomac River</a:t>
            </a:r>
          </a:p>
          <a:p>
            <a:pPr lvl="1" eaLnBrk="1" hangingPunct="1"/>
            <a:r>
              <a:rPr lang="en-US" sz="2000" dirty="0" smtClean="0"/>
              <a:t>Rock Creek</a:t>
            </a:r>
          </a:p>
        </p:txBody>
      </p:sp>
      <p:pic>
        <p:nvPicPr>
          <p:cNvPr id="85" name="Picture 2" descr="C:\Documents and Settings\jrcarl\Desktop\csohom4_new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9339" y="1543237"/>
            <a:ext cx="4095750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2863" y="1717675"/>
            <a:ext cx="4613275" cy="4333357"/>
            <a:chOff x="240400" y="2434889"/>
            <a:chExt cx="4343400" cy="3930453"/>
          </a:xfrm>
        </p:grpSpPr>
        <p:pic>
          <p:nvPicPr>
            <p:cNvPr id="11278" name="Picture 2" descr="Sep Sa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0400" y="2434889"/>
              <a:ext cx="4343400" cy="327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9" name="Text Box 12"/>
            <p:cNvSpPr txBox="1">
              <a:spLocks noChangeArrowheads="1"/>
            </p:cNvSpPr>
            <p:nvPr/>
          </p:nvSpPr>
          <p:spPr bwMode="auto">
            <a:xfrm>
              <a:off x="1880359" y="5822492"/>
              <a:ext cx="2209800" cy="542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dirty="0">
                  <a:latin typeface="Arial" pitchFamily="34" charset="0"/>
                  <a:cs typeface="Arial" pitchFamily="34" charset="0"/>
                </a:rPr>
                <a:t>100% of </a:t>
              </a:r>
              <a:r>
                <a:rPr lang="en-US" sz="1800" dirty="0" smtClean="0">
                  <a:latin typeface="Arial" pitchFamily="34" charset="0"/>
                  <a:cs typeface="Arial" pitchFamily="34" charset="0"/>
                </a:rPr>
                <a:t>Suburbs</a:t>
              </a:r>
              <a:endParaRPr lang="en-US" sz="1800" dirty="0">
                <a:latin typeface="Arial" pitchFamily="34" charset="0"/>
                <a:cs typeface="Arial" pitchFamily="34" charset="0"/>
              </a:endParaRPr>
            </a:p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dirty="0">
                  <a:latin typeface="Arial" pitchFamily="34" charset="0"/>
                  <a:cs typeface="Arial" pitchFamily="34" charset="0"/>
                </a:rPr>
                <a:t>67% of </a:t>
              </a:r>
              <a:r>
                <a:rPr lang="en-US" sz="1800" dirty="0" smtClean="0">
                  <a:latin typeface="Arial" pitchFamily="34" charset="0"/>
                  <a:cs typeface="Arial" pitchFamily="34" charset="0"/>
                </a:rPr>
                <a:t>DC</a:t>
              </a:r>
              <a:endParaRPr lang="en-US" sz="18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813300" y="1690688"/>
            <a:ext cx="4289425" cy="4384256"/>
            <a:chOff x="4910208" y="2478845"/>
            <a:chExt cx="4029075" cy="3976676"/>
          </a:xfrm>
        </p:grpSpPr>
        <p:pic>
          <p:nvPicPr>
            <p:cNvPr id="11276" name="Picture 3" descr="CS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10208" y="2478845"/>
              <a:ext cx="4029075" cy="327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7" name="Text Box 14"/>
            <p:cNvSpPr txBox="1">
              <a:spLocks noChangeArrowheads="1"/>
            </p:cNvSpPr>
            <p:nvPr/>
          </p:nvSpPr>
          <p:spPr bwMode="auto">
            <a:xfrm>
              <a:off x="5976876" y="5912663"/>
              <a:ext cx="2209800" cy="542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dirty="0">
                  <a:latin typeface="Arial" pitchFamily="34" charset="0"/>
                  <a:cs typeface="Arial" pitchFamily="34" charset="0"/>
                </a:rPr>
                <a:t>0% of suburbs</a:t>
              </a:r>
            </a:p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sz="1800" dirty="0">
                  <a:latin typeface="Arial" pitchFamily="34" charset="0"/>
                  <a:cs typeface="Arial" pitchFamily="34" charset="0"/>
                </a:rPr>
                <a:t>33% of </a:t>
              </a:r>
              <a:r>
                <a:rPr lang="en-US" sz="1800" dirty="0" smtClean="0">
                  <a:latin typeface="Arial" pitchFamily="34" charset="0"/>
                  <a:cs typeface="Arial" pitchFamily="34" charset="0"/>
                </a:rPr>
                <a:t>DC</a:t>
              </a:r>
              <a:endParaRPr lang="en-US" sz="18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Arial" pitchFamily="34" charset="0"/>
              </a:rPr>
              <a:t>What is a CSO?</a:t>
            </a:r>
            <a:endParaRPr lang="en-US" dirty="0"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400" dirty="0" smtClean="0"/>
              <a:t>Why are CSOs a Concern?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8448"/>
            <a:ext cx="3827463" cy="452596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sz="2200" kern="1200" dirty="0" smtClean="0"/>
              <a:t>Can adversely affect quality of receiving waters</a:t>
            </a:r>
          </a:p>
          <a:p>
            <a:pPr>
              <a:spcBef>
                <a:spcPts val="1200"/>
              </a:spcBef>
              <a:defRPr/>
            </a:pPr>
            <a:r>
              <a:rPr lang="en-US" sz="2200" dirty="0" smtClean="0"/>
              <a:t>Primary concerns: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sz="1800" kern="1200" dirty="0" smtClean="0">
                <a:ea typeface="+mn-ea"/>
                <a:cs typeface="+mn-cs"/>
              </a:rPr>
              <a:t>Bacteria levels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sz="1800" kern="1200" dirty="0" smtClean="0">
                <a:ea typeface="+mn-ea"/>
                <a:cs typeface="+mn-cs"/>
              </a:rPr>
              <a:t>Contribute to low dissolved oxygen in water</a:t>
            </a:r>
          </a:p>
          <a:p>
            <a:pPr marL="1200150" lvl="2" indent="-342900">
              <a:lnSpc>
                <a:spcPct val="90000"/>
              </a:lnSpc>
              <a:spcBef>
                <a:spcPts val="600"/>
              </a:spcBef>
              <a:buFont typeface="Courier New" pitchFamily="49" charset="0"/>
              <a:buChar char="-"/>
              <a:defRPr/>
            </a:pPr>
            <a:r>
              <a:rPr lang="en-US" sz="1600" dirty="0" smtClean="0">
                <a:latin typeface="+mj-lt"/>
              </a:rPr>
              <a:t>Potential for fish stress or fish kills</a:t>
            </a:r>
          </a:p>
          <a:p>
            <a:pPr marL="1200150" lvl="2" indent="-342900">
              <a:lnSpc>
                <a:spcPct val="90000"/>
              </a:lnSpc>
              <a:spcBef>
                <a:spcPts val="600"/>
              </a:spcBef>
              <a:buFont typeface="Courier New" pitchFamily="49" charset="0"/>
              <a:buChar char="-"/>
              <a:defRPr/>
            </a:pPr>
            <a:r>
              <a:rPr lang="en-US" sz="1600" dirty="0" smtClean="0">
                <a:latin typeface="+mj-lt"/>
              </a:rPr>
              <a:t>Affects other aquatic life</a:t>
            </a:r>
          </a:p>
          <a:p>
            <a:pPr marL="342900" lvl="1" indent="-342900">
              <a:spcBef>
                <a:spcPts val="1200"/>
              </a:spcBef>
              <a:buClr>
                <a:srgbClr val="7ABC32"/>
              </a:buClr>
              <a:buSzPct val="75000"/>
              <a:buFont typeface="Webdings" pitchFamily="18" charset="2"/>
              <a:buChar char="&lt;"/>
              <a:defRPr/>
            </a:pPr>
            <a:r>
              <a:rPr lang="en-US" sz="2200" dirty="0" smtClean="0">
                <a:ea typeface="+mn-ea"/>
                <a:cs typeface="+mn-cs"/>
              </a:rPr>
              <a:t>Aesthetics – contributes to trash on waterways</a:t>
            </a:r>
          </a:p>
        </p:txBody>
      </p:sp>
      <p:sp>
        <p:nvSpPr>
          <p:cNvPr id="6148" name="Text Box 6"/>
          <p:cNvSpPr txBox="1">
            <a:spLocks noChangeArrowheads="1"/>
          </p:cNvSpPr>
          <p:nvPr/>
        </p:nvSpPr>
        <p:spPr bwMode="auto">
          <a:xfrm>
            <a:off x="4427538" y="4868863"/>
            <a:ext cx="4537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</a:rPr>
              <a:t>CSO 017 discharging to the Anacostia River during Hurricane Floyd</a:t>
            </a:r>
          </a:p>
        </p:txBody>
      </p:sp>
      <p:pic>
        <p:nvPicPr>
          <p:cNvPr id="6149" name="Picture 6" descr="CSO-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7700" y="1916113"/>
            <a:ext cx="4505325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758763" y="1417484"/>
            <a:ext cx="7872413" cy="5184775"/>
            <a:chOff x="323528" y="1484784"/>
            <a:chExt cx="7873550" cy="5184648"/>
          </a:xfrm>
        </p:grpSpPr>
        <p:pic>
          <p:nvPicPr>
            <p:cNvPr id="14341" name="Picture 5"/>
            <p:cNvPicPr>
              <a:picLocks noChangeAspect="1" noChangeArrowheads="1"/>
            </p:cNvPicPr>
            <p:nvPr/>
          </p:nvPicPr>
          <p:blipFill>
            <a:blip r:embed="rId2" cstate="print">
              <a:lum bright="-10000" contrast="20000"/>
            </a:blip>
            <a:srcRect l="6442" t="10765" r="6216" b="10486"/>
            <a:stretch>
              <a:fillRect/>
            </a:stretch>
          </p:blipFill>
          <p:spPr bwMode="auto">
            <a:xfrm>
              <a:off x="755576" y="1484784"/>
              <a:ext cx="7441502" cy="5184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 rot="19876552">
              <a:off x="4548476" y="3567533"/>
              <a:ext cx="1584554" cy="27621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200" b="1" i="1" dirty="0">
                  <a:solidFill>
                    <a:srgbClr val="F8F8F8"/>
                  </a:solidFill>
                  <a:effectLst>
                    <a:outerShdw blurRad="342900" dist="38100" dir="2700000" algn="tl" rotWithShape="0">
                      <a:prstClr val="black"/>
                    </a:outerShdw>
                  </a:effectLst>
                </a:rPr>
                <a:t>Anacostia River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1152057">
              <a:off x="1469869" y="2524571"/>
              <a:ext cx="1582967" cy="27780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200" b="1" i="1" dirty="0">
                  <a:solidFill>
                    <a:srgbClr val="F8F8F8"/>
                  </a:solidFill>
                  <a:effectLst>
                    <a:outerShdw blurRad="342900" dist="38100" dir="2700000" algn="tl" rotWithShape="0">
                      <a:prstClr val="black"/>
                    </a:outerShdw>
                  </a:effectLst>
                </a:rPr>
                <a:t>Interstate 395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608812">
              <a:off x="3122695" y="2110244"/>
              <a:ext cx="2137084" cy="27621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200" b="1" i="1" dirty="0">
                  <a:solidFill>
                    <a:srgbClr val="F8F8F8"/>
                  </a:solidFill>
                  <a:effectLst>
                    <a:outerShdw blurRad="342900" dist="38100" dir="2700000" algn="tl" rotWithShape="0">
                      <a:prstClr val="black"/>
                    </a:outerShdw>
                  </a:effectLst>
                </a:rPr>
                <a:t>Pennsylvania Avenue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64569" y="2113419"/>
              <a:ext cx="1582966" cy="4619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i="1" dirty="0">
                  <a:solidFill>
                    <a:srgbClr val="F8F8F8"/>
                  </a:solidFill>
                  <a:effectLst>
                    <a:outerShdw blurRad="342900" dist="38100" dir="2700000" algn="tl" rotWithShape="0">
                      <a:prstClr val="black"/>
                    </a:outerShdw>
                  </a:effectLst>
                </a:rPr>
                <a:t>Congressional</a:t>
              </a:r>
              <a:br>
                <a:rPr lang="en-US" sz="1200" b="1" i="1" dirty="0">
                  <a:solidFill>
                    <a:srgbClr val="F8F8F8"/>
                  </a:solidFill>
                  <a:effectLst>
                    <a:outerShdw blurRad="342900" dist="38100" dir="2700000" algn="tl" rotWithShape="0">
                      <a:prstClr val="black"/>
                    </a:outerShdw>
                  </a:effectLst>
                </a:rPr>
              </a:br>
              <a:r>
                <a:rPr lang="en-US" sz="1200" b="1" i="1" dirty="0">
                  <a:solidFill>
                    <a:srgbClr val="F8F8F8"/>
                  </a:solidFill>
                  <a:effectLst>
                    <a:outerShdw blurRad="342900" dist="38100" dir="2700000" algn="tl" rotWithShape="0">
                      <a:prstClr val="black"/>
                    </a:outerShdw>
                  </a:effectLst>
                </a:rPr>
                <a:t>Cemetery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3528" y="3645318"/>
              <a:ext cx="1584554" cy="4619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i="1" dirty="0">
                  <a:solidFill>
                    <a:srgbClr val="F8F8F8"/>
                  </a:solidFill>
                  <a:effectLst>
                    <a:outerShdw blurRad="342900" dist="38100" dir="2700000" algn="tl" rotWithShape="0">
                      <a:prstClr val="black"/>
                    </a:outerShdw>
                  </a:effectLst>
                </a:rPr>
                <a:t>Nationals</a:t>
              </a:r>
            </a:p>
            <a:p>
              <a:pPr algn="ctr">
                <a:defRPr/>
              </a:pPr>
              <a:r>
                <a:rPr lang="en-US" sz="1200" b="1" i="1" dirty="0">
                  <a:solidFill>
                    <a:srgbClr val="F8F8F8"/>
                  </a:solidFill>
                  <a:effectLst>
                    <a:outerShdw blurRad="342900" dist="38100" dir="2700000" algn="tl" rotWithShape="0">
                      <a:prstClr val="black"/>
                    </a:outerShdw>
                  </a:effectLst>
                </a:rPr>
                <a:t>Stadium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9747366">
              <a:off x="4675494" y="4102507"/>
              <a:ext cx="2137084" cy="27621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i="1" dirty="0">
                  <a:solidFill>
                    <a:srgbClr val="F8F8F8"/>
                  </a:solidFill>
                  <a:effectLst>
                    <a:outerShdw blurRad="342900" dist="38100" dir="2700000" algn="tl" rotWithShape="0">
                      <a:prstClr val="black"/>
                    </a:outerShdw>
                  </a:effectLst>
                </a:rPr>
                <a:t>Interstate 295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1975249">
              <a:off x="5207383" y="3269090"/>
              <a:ext cx="2137084" cy="2476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000" b="1" i="1" dirty="0">
                  <a:solidFill>
                    <a:srgbClr val="F8F8F8"/>
                  </a:solidFill>
                  <a:effectLst>
                    <a:outerShdw blurRad="342900" dist="38100" dir="2700000" algn="tl" rotWithShape="0">
                      <a:prstClr val="black"/>
                    </a:outerShdw>
                  </a:effectLst>
                </a:rPr>
                <a:t>Sousa </a:t>
              </a:r>
              <a:r>
                <a:rPr lang="en-US" sz="1000" b="1" i="1" dirty="0" err="1">
                  <a:solidFill>
                    <a:srgbClr val="F8F8F8"/>
                  </a:solidFill>
                  <a:effectLst>
                    <a:outerShdw blurRad="342900" dist="38100" dir="2700000" algn="tl" rotWithShape="0">
                      <a:prstClr val="black"/>
                    </a:outerShdw>
                  </a:effectLst>
                </a:rPr>
                <a:t>Brg</a:t>
              </a:r>
              <a:endParaRPr lang="en-US" sz="1000" b="1" i="1" dirty="0">
                <a:solidFill>
                  <a:srgbClr val="F8F8F8"/>
                </a:solidFill>
                <a:effectLst>
                  <a:outerShdw blurRad="342900" dist="38100" dir="2700000" algn="tl" rotWithShape="0">
                    <a:prstClr val="black"/>
                  </a:outerShdw>
                </a:effectLst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3715276">
              <a:off x="2747377" y="4465221"/>
              <a:ext cx="2136723" cy="2460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000" b="1" i="1" dirty="0">
                  <a:solidFill>
                    <a:srgbClr val="F8F8F8"/>
                  </a:solidFill>
                  <a:effectLst>
                    <a:outerShdw blurRad="342900" dist="38100" dir="2700000" algn="tl" rotWithShape="0">
                      <a:prstClr val="black"/>
                    </a:outerShdw>
                  </a:effectLst>
                </a:rPr>
                <a:t>11th St </a:t>
              </a:r>
              <a:r>
                <a:rPr lang="en-US" sz="1000" b="1" i="1" dirty="0" err="1">
                  <a:solidFill>
                    <a:srgbClr val="F8F8F8"/>
                  </a:solidFill>
                  <a:effectLst>
                    <a:outerShdw blurRad="342900" dist="38100" dir="2700000" algn="tl" rotWithShape="0">
                      <a:prstClr val="black"/>
                    </a:outerShdw>
                  </a:effectLst>
                </a:rPr>
                <a:t>Brg</a:t>
              </a:r>
              <a:endParaRPr lang="en-US" sz="1000" b="1" i="1" dirty="0">
                <a:solidFill>
                  <a:srgbClr val="F8F8F8"/>
                </a:solidFill>
                <a:effectLst>
                  <a:outerShdw blurRad="342900" dist="38100" dir="2700000" algn="tl" rotWithShape="0">
                    <a:prstClr val="black"/>
                  </a:outerShdw>
                </a:effectLst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 rot="1565387">
            <a:off x="644463" y="5105246"/>
            <a:ext cx="2136775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b="1" i="1" dirty="0">
                <a:solidFill>
                  <a:srgbClr val="F8F8F8"/>
                </a:solidFill>
                <a:effectLst>
                  <a:outerShdw blurRad="342900" dist="38100" dir="2700000" algn="tl" rotWithShape="0">
                    <a:prstClr val="black"/>
                  </a:outerShdw>
                </a:effectLst>
              </a:rPr>
              <a:t>S Capitol St </a:t>
            </a:r>
            <a:r>
              <a:rPr lang="en-US" sz="1000" b="1" i="1" dirty="0" err="1">
                <a:solidFill>
                  <a:srgbClr val="F8F8F8"/>
                </a:solidFill>
                <a:effectLst>
                  <a:outerShdw blurRad="342900" dist="38100" dir="2700000" algn="tl" rotWithShape="0">
                    <a:prstClr val="black"/>
                  </a:outerShdw>
                </a:effectLst>
              </a:rPr>
              <a:t>Brg</a:t>
            </a:r>
            <a:endParaRPr lang="en-US" sz="1000" b="1" i="1" dirty="0">
              <a:solidFill>
                <a:srgbClr val="F8F8F8"/>
              </a:solidFill>
              <a:effectLst>
                <a:outerShdw blurRad="342900" dist="381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457200" y="274321"/>
            <a:ext cx="8229600" cy="83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1880C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Overview of CSO Program</a:t>
            </a:r>
            <a:b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1880C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2800" b="0" kern="0" noProof="0" dirty="0" smtClean="0">
                <a:solidFill>
                  <a:srgbClr val="1880C6"/>
                </a:solidFill>
                <a:latin typeface="+mj-lt"/>
                <a:ea typeface="+mj-ea"/>
                <a:cs typeface="+mj-cs"/>
              </a:rPr>
              <a:t>Anacostia River CSOs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1880C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Straight Connector 79"/>
          <p:cNvCxnSpPr/>
          <p:nvPr/>
        </p:nvCxnSpPr>
        <p:spPr>
          <a:xfrm>
            <a:off x="2411413" y="3488139"/>
            <a:ext cx="731837" cy="0"/>
          </a:xfrm>
          <a:prstGeom prst="line">
            <a:avLst/>
          </a:prstGeom>
          <a:ln w="28575">
            <a:solidFill>
              <a:srgbClr val="1880C6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rot="5400000" flipH="1" flipV="1">
            <a:off x="2355057" y="3503220"/>
            <a:ext cx="1554162" cy="0"/>
          </a:xfrm>
          <a:prstGeom prst="line">
            <a:avLst/>
          </a:prstGeom>
          <a:ln w="28575">
            <a:solidFill>
              <a:srgbClr val="1880C6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3132138" y="2695976"/>
            <a:ext cx="5211762" cy="0"/>
          </a:xfrm>
          <a:prstGeom prst="line">
            <a:avLst/>
          </a:prstGeom>
          <a:ln w="28575">
            <a:solidFill>
              <a:srgbClr val="1880C6"/>
            </a:solidFill>
            <a:prstDash val="lgDash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3132138" y="4280301"/>
            <a:ext cx="3748087" cy="0"/>
          </a:xfrm>
          <a:prstGeom prst="line">
            <a:avLst/>
          </a:prstGeom>
          <a:ln w="28575">
            <a:solidFill>
              <a:srgbClr val="1880C6"/>
            </a:solidFill>
            <a:prstDash val="lgDash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5" name="Text Box 6"/>
          <p:cNvSpPr txBox="1">
            <a:spLocks noChangeArrowheads="1"/>
          </p:cNvSpPr>
          <p:nvPr/>
        </p:nvSpPr>
        <p:spPr bwMode="auto">
          <a:xfrm>
            <a:off x="3492500" y="1975251"/>
            <a:ext cx="1187450" cy="1371600"/>
          </a:xfrm>
          <a:prstGeom prst="rect">
            <a:avLst/>
          </a:prstGeom>
          <a:solidFill>
            <a:srgbClr val="0070C0"/>
          </a:solidFill>
          <a:ln w="2857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Arial Narrow" pitchFamily="34" charset="0"/>
              </a:rPr>
              <a:t>Anacostia River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latin typeface="Arial Narrow" pitchFamily="34" charset="0"/>
              </a:rPr>
              <a:t>Projects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3492500" y="3627839"/>
            <a:ext cx="1187450" cy="1371600"/>
          </a:xfrm>
          <a:prstGeom prst="rect">
            <a:avLst/>
          </a:prstGeom>
          <a:solidFill>
            <a:srgbClr val="92D050"/>
          </a:solidFill>
          <a:ln w="2857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Arial Narrow" pitchFamily="34" charset="0"/>
              </a:rPr>
              <a:t>Potomac &amp; Rock Creek Projects</a:t>
            </a:r>
          </a:p>
        </p:txBody>
      </p:sp>
      <p:sp>
        <p:nvSpPr>
          <p:cNvPr id="7177" name="Line 14"/>
          <p:cNvSpPr>
            <a:spLocks noChangeShapeType="1"/>
          </p:cNvSpPr>
          <p:nvPr/>
        </p:nvSpPr>
        <p:spPr bwMode="auto">
          <a:xfrm>
            <a:off x="4800600" y="3364314"/>
            <a:ext cx="0" cy="762000"/>
          </a:xfrm>
          <a:prstGeom prst="line">
            <a:avLst/>
          </a:prstGeom>
          <a:noFill/>
          <a:ln w="38100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78" name="Line 15"/>
          <p:cNvSpPr>
            <a:spLocks noChangeShapeType="1"/>
          </p:cNvSpPr>
          <p:nvPr/>
        </p:nvSpPr>
        <p:spPr bwMode="auto">
          <a:xfrm>
            <a:off x="5884863" y="3210326"/>
            <a:ext cx="0" cy="457200"/>
          </a:xfrm>
          <a:prstGeom prst="line">
            <a:avLst/>
          </a:prstGeom>
          <a:noFill/>
          <a:ln w="38100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79" name="Text Box 6"/>
          <p:cNvSpPr txBox="1">
            <a:spLocks noChangeArrowheads="1"/>
          </p:cNvSpPr>
          <p:nvPr/>
        </p:nvSpPr>
        <p:spPr bwMode="auto">
          <a:xfrm>
            <a:off x="6407150" y="1975251"/>
            <a:ext cx="1189038" cy="1371600"/>
          </a:xfrm>
          <a:prstGeom prst="rect">
            <a:avLst/>
          </a:prstGeom>
          <a:solidFill>
            <a:srgbClr val="0070C0"/>
          </a:solidFill>
          <a:ln w="2857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Arial Narrow" pitchFamily="34" charset="0"/>
              </a:rPr>
              <a:t>Storage &amp; Conveyance Tunnel System</a:t>
            </a:r>
          </a:p>
        </p:txBody>
      </p:sp>
      <p:sp>
        <p:nvSpPr>
          <p:cNvPr id="7180" name="Text Box 6"/>
          <p:cNvSpPr txBox="1">
            <a:spLocks noChangeArrowheads="1"/>
          </p:cNvSpPr>
          <p:nvPr/>
        </p:nvSpPr>
        <p:spPr bwMode="auto">
          <a:xfrm>
            <a:off x="4967288" y="1975251"/>
            <a:ext cx="1189037" cy="1371600"/>
          </a:xfrm>
          <a:prstGeom prst="rect">
            <a:avLst/>
          </a:prstGeom>
          <a:solidFill>
            <a:srgbClr val="0070C0"/>
          </a:solidFill>
          <a:ln w="2857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Arial Narrow" pitchFamily="34" charset="0"/>
              </a:rPr>
              <a:t>Most severely impacted by CSOs</a:t>
            </a:r>
          </a:p>
        </p:txBody>
      </p:sp>
      <p:pic>
        <p:nvPicPr>
          <p:cNvPr id="718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460901"/>
            <a:ext cx="278288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2" name="Text Box 8"/>
          <p:cNvSpPr txBox="1">
            <a:spLocks noChangeArrowheads="1"/>
          </p:cNvSpPr>
          <p:nvPr/>
        </p:nvSpPr>
        <p:spPr bwMode="auto">
          <a:xfrm>
            <a:off x="4967288" y="3627839"/>
            <a:ext cx="1189037" cy="1371600"/>
          </a:xfrm>
          <a:prstGeom prst="rect">
            <a:avLst/>
          </a:prstGeom>
          <a:solidFill>
            <a:srgbClr val="92D050"/>
          </a:solidFill>
          <a:ln w="2857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Arial Narrow" pitchFamily="34" charset="0"/>
              </a:rPr>
              <a:t>Storage Tunnels</a:t>
            </a:r>
          </a:p>
        </p:txBody>
      </p:sp>
      <p:sp>
        <p:nvSpPr>
          <p:cNvPr id="90" name="Oval 89"/>
          <p:cNvSpPr/>
          <p:nvPr/>
        </p:nvSpPr>
        <p:spPr>
          <a:xfrm>
            <a:off x="8316913" y="2767414"/>
            <a:ext cx="649287" cy="647700"/>
          </a:xfrm>
          <a:prstGeom prst="ellipse">
            <a:avLst/>
          </a:prstGeom>
          <a:noFill/>
          <a:ln w="3175">
            <a:solidFill>
              <a:srgbClr val="188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600" dirty="0">
                <a:solidFill>
                  <a:srgbClr val="1880C6"/>
                </a:solidFill>
              </a:rPr>
              <a:t>2025</a:t>
            </a:r>
          </a:p>
        </p:txBody>
      </p:sp>
      <p:sp>
        <p:nvSpPr>
          <p:cNvPr id="91" name="Oval 90"/>
          <p:cNvSpPr/>
          <p:nvPr/>
        </p:nvSpPr>
        <p:spPr>
          <a:xfrm>
            <a:off x="8316913" y="2048276"/>
            <a:ext cx="649287" cy="647700"/>
          </a:xfrm>
          <a:prstGeom prst="ellipse">
            <a:avLst/>
          </a:prstGeom>
          <a:noFill/>
          <a:ln w="3175">
            <a:solidFill>
              <a:srgbClr val="188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600" dirty="0">
                <a:solidFill>
                  <a:srgbClr val="1880C6"/>
                </a:solidFill>
              </a:rPr>
              <a:t>2018</a:t>
            </a:r>
          </a:p>
        </p:txBody>
      </p:sp>
      <p:cxnSp>
        <p:nvCxnSpPr>
          <p:cNvPr id="93" name="Straight Connector 92"/>
          <p:cNvCxnSpPr>
            <a:stCxn id="90" idx="4"/>
            <a:endCxn id="7186" idx="0"/>
          </p:cNvCxnSpPr>
          <p:nvPr/>
        </p:nvCxnSpPr>
        <p:spPr>
          <a:xfrm rot="5400000">
            <a:off x="8352632" y="3486551"/>
            <a:ext cx="360362" cy="217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86" name="TextBox 93"/>
          <p:cNvSpPr txBox="1">
            <a:spLocks noChangeArrowheads="1"/>
          </p:cNvSpPr>
          <p:nvPr/>
        </p:nvSpPr>
        <p:spPr bwMode="auto">
          <a:xfrm>
            <a:off x="7704138" y="3775476"/>
            <a:ext cx="14398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1880C6"/>
                </a:solidFill>
              </a:rPr>
              <a:t>NORTH OF RFK</a:t>
            </a:r>
          </a:p>
        </p:txBody>
      </p:sp>
      <p:cxnSp>
        <p:nvCxnSpPr>
          <p:cNvPr id="98" name="Straight Connector 97"/>
          <p:cNvCxnSpPr>
            <a:endCxn id="91" idx="0"/>
          </p:cNvCxnSpPr>
          <p:nvPr/>
        </p:nvCxnSpPr>
        <p:spPr>
          <a:xfrm rot="16200000" flipH="1">
            <a:off x="8406607" y="1814120"/>
            <a:ext cx="360362" cy="107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88" name="TextBox 100"/>
          <p:cNvSpPr txBox="1">
            <a:spLocks noChangeArrowheads="1"/>
          </p:cNvSpPr>
          <p:nvPr/>
        </p:nvSpPr>
        <p:spPr bwMode="auto">
          <a:xfrm>
            <a:off x="7812088" y="1398989"/>
            <a:ext cx="14398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1880C6"/>
                </a:solidFill>
              </a:rPr>
              <a:t>SOUTH OF RFK</a:t>
            </a:r>
          </a:p>
        </p:txBody>
      </p:sp>
      <p:sp>
        <p:nvSpPr>
          <p:cNvPr id="102" name="Oval 101"/>
          <p:cNvSpPr/>
          <p:nvPr/>
        </p:nvSpPr>
        <p:spPr>
          <a:xfrm>
            <a:off x="6948488" y="3919939"/>
            <a:ext cx="649287" cy="647700"/>
          </a:xfrm>
          <a:prstGeom prst="ellipse">
            <a:avLst/>
          </a:prstGeom>
          <a:noFill/>
          <a:ln w="3175">
            <a:solidFill>
              <a:srgbClr val="188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600" dirty="0">
                <a:solidFill>
                  <a:srgbClr val="1880C6"/>
                </a:solidFill>
              </a:rPr>
              <a:t>2025</a:t>
            </a:r>
          </a:p>
        </p:txBody>
      </p:sp>
      <p:cxnSp>
        <p:nvCxnSpPr>
          <p:cNvPr id="103" name="Straight Connector 102"/>
          <p:cNvCxnSpPr>
            <a:stCxn id="102" idx="4"/>
            <a:endCxn id="7191" idx="0"/>
          </p:cNvCxnSpPr>
          <p:nvPr/>
        </p:nvCxnSpPr>
        <p:spPr>
          <a:xfrm rot="5400000">
            <a:off x="6984207" y="4639870"/>
            <a:ext cx="360362" cy="215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91" name="TextBox 103"/>
          <p:cNvSpPr txBox="1">
            <a:spLocks noChangeArrowheads="1"/>
          </p:cNvSpPr>
          <p:nvPr/>
        </p:nvSpPr>
        <p:spPr bwMode="auto">
          <a:xfrm>
            <a:off x="6335713" y="4928001"/>
            <a:ext cx="14398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rgbClr val="1880C6"/>
                </a:solidFill>
              </a:rPr>
              <a:t>ENTIRE SYSTEM IN OPERATION</a:t>
            </a:r>
          </a:p>
        </p:txBody>
      </p:sp>
      <p:sp>
        <p:nvSpPr>
          <p:cNvPr id="2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321"/>
            <a:ext cx="8229600" cy="832011"/>
          </a:xfrm>
        </p:spPr>
        <p:txBody>
          <a:bodyPr/>
          <a:lstStyle/>
          <a:p>
            <a:pPr eaLnBrk="1" hangingPunct="1"/>
            <a:r>
              <a:rPr lang="en-US" dirty="0" smtClean="0"/>
              <a:t>Project Snapshot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lIns="91440" tIns="45720" rIns="91440" bIns="45720"/>
          <a:lstStyle/>
          <a:p>
            <a:fld id="{D14F7B52-6607-4837-B1A0-CDD562D507FC}" type="slidenum">
              <a:rPr lang="en-US"/>
              <a:pPr/>
              <a:t>8</a:t>
            </a:fld>
            <a:endParaRPr lang="en-US"/>
          </a:p>
        </p:txBody>
      </p:sp>
      <p:sp>
        <p:nvSpPr>
          <p:cNvPr id="394246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800600" cy="832104"/>
          </a:xfrm>
        </p:spPr>
        <p:txBody>
          <a:bodyPr/>
          <a:lstStyle/>
          <a:p>
            <a:r>
              <a:rPr lang="en-US" dirty="0" smtClean="0"/>
              <a:t>Project Snapshot</a:t>
            </a:r>
            <a:endParaRPr lang="en-US" dirty="0"/>
          </a:p>
        </p:txBody>
      </p:sp>
      <p:sp>
        <p:nvSpPr>
          <p:cNvPr id="394247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8448"/>
            <a:ext cx="4125558" cy="48006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2200" dirty="0" smtClean="0"/>
              <a:t>Long Term Control Plan (LTCP)</a:t>
            </a:r>
            <a:endParaRPr lang="en-US" sz="2200" dirty="0"/>
          </a:p>
          <a:p>
            <a:pPr lvl="1">
              <a:lnSpc>
                <a:spcPct val="80000"/>
              </a:lnSpc>
            </a:pPr>
            <a:r>
              <a:rPr lang="en-US" sz="1600" dirty="0"/>
              <a:t>Control combined sewer </a:t>
            </a:r>
            <a:r>
              <a:rPr lang="en-US" sz="1600" dirty="0" smtClean="0"/>
              <a:t>overflows (CSOs)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Reduce flooding</a:t>
            </a:r>
            <a:endParaRPr lang="en-US" sz="1600" dirty="0"/>
          </a:p>
          <a:p>
            <a:pPr lvl="1">
              <a:lnSpc>
                <a:spcPct val="80000"/>
              </a:lnSpc>
            </a:pPr>
            <a:r>
              <a:rPr lang="en-US" sz="1600" dirty="0"/>
              <a:t>Meet nutrient discharge limits of Chesapeake Bay </a:t>
            </a:r>
            <a:r>
              <a:rPr lang="en-US" sz="1600" dirty="0" smtClean="0"/>
              <a:t>Program</a:t>
            </a:r>
          </a:p>
          <a:p>
            <a:pPr lvl="1">
              <a:lnSpc>
                <a:spcPct val="80000"/>
              </a:lnSpc>
              <a:buNone/>
            </a:pPr>
            <a:endParaRPr lang="en-US" sz="1600" dirty="0"/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2200" dirty="0"/>
              <a:t>Schedule</a:t>
            </a:r>
          </a:p>
          <a:p>
            <a:pPr lvl="1">
              <a:lnSpc>
                <a:spcPct val="80000"/>
              </a:lnSpc>
              <a:tabLst>
                <a:tab pos="1538288" algn="l"/>
              </a:tabLst>
            </a:pPr>
            <a:r>
              <a:rPr lang="en-US" sz="1600" dirty="0" smtClean="0"/>
              <a:t>LTCP = 20 </a:t>
            </a:r>
            <a:r>
              <a:rPr lang="en-US" sz="1600" dirty="0"/>
              <a:t>years (2005-2025)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Nitrogen = 2007-2015</a:t>
            </a:r>
            <a:endParaRPr lang="en-US" sz="1600" dirty="0"/>
          </a:p>
          <a:p>
            <a:pPr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2200" dirty="0" smtClean="0"/>
              <a:t>Cost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LTCP = $2.5 billion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Nitrogen = $950 M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Total &gt; $3.5 billion</a:t>
            </a:r>
          </a:p>
          <a:p>
            <a:pPr lvl="1"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2200" dirty="0" smtClean="0"/>
              <a:t>Drivers</a:t>
            </a:r>
            <a:endParaRPr lang="en-US" sz="2200" dirty="0"/>
          </a:p>
          <a:p>
            <a:pPr lvl="1">
              <a:lnSpc>
                <a:spcPct val="80000"/>
              </a:lnSpc>
            </a:pPr>
            <a:r>
              <a:rPr lang="en-US" sz="1600" dirty="0" smtClean="0"/>
              <a:t>Projects required to meet regulatory requirements (NPDES Permit and Consent Decrees) </a:t>
            </a:r>
            <a:endParaRPr lang="en-US" sz="1600" dirty="0"/>
          </a:p>
        </p:txBody>
      </p:sp>
      <p:sp>
        <p:nvSpPr>
          <p:cNvPr id="394248" name="Rectangle 8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1026" name="Picture 2" descr="C:\Documents and Settings\jrcarl\Desktop\DC Clean Rivers Project Map.jpg"/>
          <p:cNvPicPr>
            <a:picLocks noChangeAspect="1" noChangeArrowheads="1"/>
          </p:cNvPicPr>
          <p:nvPr/>
        </p:nvPicPr>
        <p:blipFill>
          <a:blip r:embed="rId3" cstate="print"/>
          <a:srcRect l="8933" t="5004" r="10669" b="15951"/>
          <a:stretch>
            <a:fillRect/>
          </a:stretch>
        </p:blipFill>
        <p:spPr bwMode="auto">
          <a:xfrm>
            <a:off x="4630480" y="0"/>
            <a:ext cx="4513520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35040" y="4754880"/>
            <a:ext cx="3108960" cy="224676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>
            <a:spAutoFit/>
          </a:bodyPr>
          <a:lstStyle/>
          <a:p>
            <a:pPr defTabSz="225425"/>
            <a:r>
              <a:rPr lang="en-US" sz="1000" dirty="0" smtClean="0"/>
              <a:t>A	Blue Plains Tunnel</a:t>
            </a:r>
          </a:p>
          <a:p>
            <a:pPr defTabSz="225425"/>
            <a:r>
              <a:rPr lang="en-US" sz="1000" dirty="0" smtClean="0"/>
              <a:t>C	CSO 019 Overflow and Diversion Structures</a:t>
            </a:r>
          </a:p>
          <a:p>
            <a:pPr defTabSz="225425"/>
            <a:r>
              <a:rPr lang="en-US" sz="1000" dirty="0" smtClean="0"/>
              <a:t>D	</a:t>
            </a:r>
            <a:r>
              <a:rPr lang="en-US" sz="1000" dirty="0" err="1" smtClean="0"/>
              <a:t>JBAB</a:t>
            </a:r>
            <a:r>
              <a:rPr lang="en-US" sz="1000" dirty="0" smtClean="0"/>
              <a:t> Overflow and Potomac Outfall Sewer Diversion</a:t>
            </a:r>
          </a:p>
          <a:p>
            <a:pPr defTabSz="225425"/>
            <a:r>
              <a:rPr lang="en-US" sz="1000" dirty="0" smtClean="0"/>
              <a:t>E 	M Street Diversion Sewer (CSOs 015, 016 and 017)</a:t>
            </a:r>
          </a:p>
          <a:p>
            <a:pPr defTabSz="225425"/>
            <a:r>
              <a:rPr lang="en-US" sz="1000" dirty="0" smtClean="0"/>
              <a:t>G	CSO 007 Diversion Structure and Diversion Sewer</a:t>
            </a:r>
          </a:p>
          <a:p>
            <a:pPr defTabSz="225425"/>
            <a:r>
              <a:rPr lang="en-US" sz="1000" dirty="0" smtClean="0"/>
              <a:t>H	Anacostia River Tunnel</a:t>
            </a:r>
          </a:p>
          <a:p>
            <a:pPr defTabSz="225425"/>
            <a:r>
              <a:rPr lang="en-US" sz="1000" dirty="0" smtClean="0"/>
              <a:t>I	Main Pumping Station and Tingey Street Diversions</a:t>
            </a:r>
          </a:p>
          <a:p>
            <a:pPr defTabSz="225425"/>
            <a:r>
              <a:rPr lang="en-US" sz="1000" dirty="0" smtClean="0"/>
              <a:t>J	Northeast Boundary Tunnel</a:t>
            </a:r>
          </a:p>
          <a:p>
            <a:pPr defTabSz="225425"/>
            <a:r>
              <a:rPr lang="en-US" sz="1000" dirty="0" smtClean="0"/>
              <a:t>K	Northeast Boundary Branch Tunnels</a:t>
            </a:r>
          </a:p>
          <a:p>
            <a:pPr defTabSz="225425"/>
            <a:r>
              <a:rPr lang="en-US" sz="1000" dirty="0" smtClean="0"/>
              <a:t>L	Northeast Boundary Diversions</a:t>
            </a:r>
          </a:p>
          <a:p>
            <a:pPr defTabSz="225425"/>
            <a:r>
              <a:rPr lang="en-US" sz="1000" dirty="0" smtClean="0"/>
              <a:t>M	Mt. Olivet Road Diversions</a:t>
            </a:r>
          </a:p>
          <a:p>
            <a:pPr defTabSz="225425"/>
            <a:r>
              <a:rPr lang="en-US" sz="1000" dirty="0" smtClean="0"/>
              <a:t>Y	Blue Plains Dewatering Pumping Station and </a:t>
            </a:r>
            <a:r>
              <a:rPr lang="en-US" sz="1000" dirty="0" err="1" smtClean="0"/>
              <a:t>ECF</a:t>
            </a:r>
            <a:endParaRPr lang="en-US" sz="1000" dirty="0" smtClean="0"/>
          </a:p>
          <a:p>
            <a:pPr defTabSz="225425"/>
            <a:r>
              <a:rPr lang="en-US" sz="1000" dirty="0" smtClean="0"/>
              <a:t>Z	Poplar Point Pumping Station Replacement</a:t>
            </a:r>
          </a:p>
          <a:p>
            <a:pPr defTabSz="342900"/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Other Clean Rivers Projects in the area</a:t>
            </a:r>
            <a:endParaRPr lang="en-US" sz="2800" dirty="0"/>
          </a:p>
        </p:txBody>
      </p:sp>
      <p:pic>
        <p:nvPicPr>
          <p:cNvPr id="1028" name="Picture 4" descr="C:\Documents and Settings\jrcarl\Desktop\Figure anc 811-Exhibit.tiff"/>
          <p:cNvPicPr>
            <a:picLocks noChangeAspect="1" noChangeArrowheads="1"/>
          </p:cNvPicPr>
          <p:nvPr/>
        </p:nvPicPr>
        <p:blipFill>
          <a:blip r:embed="rId3" cstate="print"/>
          <a:srcRect l="3598" t="3534" r="9659" b="1368"/>
          <a:stretch>
            <a:fillRect/>
          </a:stretch>
        </p:blipFill>
        <p:spPr bwMode="auto">
          <a:xfrm>
            <a:off x="1321158" y="1041257"/>
            <a:ext cx="6638120" cy="5623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336699"/>
      </a:dk2>
      <a:lt2>
        <a:srgbClr val="595959"/>
      </a:lt2>
      <a:accent1>
        <a:srgbClr val="1B579C"/>
      </a:accent1>
      <a:accent2>
        <a:srgbClr val="FE9A32"/>
      </a:accent2>
      <a:accent3>
        <a:srgbClr val="FFFFFF"/>
      </a:accent3>
      <a:accent4>
        <a:srgbClr val="000000"/>
      </a:accent4>
      <a:accent5>
        <a:srgbClr val="ABB4CB"/>
      </a:accent5>
      <a:accent6>
        <a:srgbClr val="E68B2C"/>
      </a:accent6>
      <a:hlink>
        <a:srgbClr val="C5DE87"/>
      </a:hlink>
      <a:folHlink>
        <a:srgbClr val="FF1300"/>
      </a:folHlink>
    </a:clrScheme>
    <a:fontScheme name="Blank">
      <a:majorFont>
        <a:latin typeface="Arial Narrow Bold"/>
        <a:ea typeface=""/>
        <a:cs typeface=""/>
      </a:majorFont>
      <a:minorFont>
        <a:latin typeface="Arial Narrow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cadnectionversionguid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6895DD39F1944BA548A1C03A60F674" ma:contentTypeVersion="3" ma:contentTypeDescription="Create a new document." ma:contentTypeScope="" ma:versionID="c5e071659e326e1aa72a14808fbea9f7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92fa266aa962cdd4dc952c397b937c6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cadnectionversionguid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cadnectionversionguid" ma:index="8" nillable="true" ma:displayName="CADnectionVersionGuid" ma:description="CADnection Version Guid" ma:hidden="true" ma:internalName="cadnectionversionguid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C5956BA1-E4A7-44AD-9A8C-D0316A04DD4B}">
  <ds:schemaRefs>
    <ds:schemaRef ds:uri="http://schemas.microsoft.com/office/2006/metadata/propertie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4F98F483-F7F7-4F83-80FA-BB182D29250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E3CB47-45C2-4CB1-8DB2-2023572A21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9521</TotalTime>
  <Words>923</Words>
  <Application>Microsoft Office PowerPoint</Application>
  <PresentationFormat>On-screen Show (4:3)</PresentationFormat>
  <Paragraphs>294</Paragraphs>
  <Slides>22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Blank</vt:lpstr>
      <vt:lpstr>Slide 1</vt:lpstr>
      <vt:lpstr>Agenda</vt:lpstr>
      <vt:lpstr>Combined Sewer Area</vt:lpstr>
      <vt:lpstr>What is a CSO?</vt:lpstr>
      <vt:lpstr>Why are CSOs a Concern?</vt:lpstr>
      <vt:lpstr>Slide 6</vt:lpstr>
      <vt:lpstr>Project Snapshot</vt:lpstr>
      <vt:lpstr>Project Snapshot</vt:lpstr>
      <vt:lpstr>Other Clean Rivers Projects in the area</vt:lpstr>
      <vt:lpstr>M Street Diversion Sewer Purpose</vt:lpstr>
      <vt:lpstr>M Street Diversion Sewer Project Location</vt:lpstr>
      <vt:lpstr>M Street Diversion Sewer Existing Sewer System – CSOs 015, 016 and 017</vt:lpstr>
      <vt:lpstr>M Street Diversion Sewer Alignment</vt:lpstr>
      <vt:lpstr>M Street Diversion Sewer Construction Methods</vt:lpstr>
      <vt:lpstr>Slide 15</vt:lpstr>
      <vt:lpstr>M Street Diversion Sewer MOT for Structure 19 (AM Rush Hour)</vt:lpstr>
      <vt:lpstr>M Street Diversion Sewer MOT for Structure 19A (AM Rush Hour)</vt:lpstr>
      <vt:lpstr>Slide 18</vt:lpstr>
      <vt:lpstr>Slide 19</vt:lpstr>
      <vt:lpstr>M Street Diversion Sewer Coordination with DDOT’s 11th Street Bridge Project</vt:lpstr>
      <vt:lpstr>M Street Diversion Sewer Schedule</vt:lpstr>
      <vt:lpstr>Next Steps</vt:lpstr>
    </vt:vector>
  </TitlesOfParts>
  <Company>Greeley and Hansen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Jill Durkin</dc:creator>
  <cp:lastModifiedBy>dbarron</cp:lastModifiedBy>
  <cp:revision>990</cp:revision>
  <cp:lastPrinted>2009-04-22T19:24:48Z</cp:lastPrinted>
  <dcterms:created xsi:type="dcterms:W3CDTF">2005-02-07T17:29:58Z</dcterms:created>
  <dcterms:modified xsi:type="dcterms:W3CDTF">2011-06-17T17:22:15Z</dcterms:modified>
  <cp:contentType>Document</cp:contentTyp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0x010100C76895DD39F1944BA548A1C03A60F674</vt:lpwstr>
  </property>
</Properties>
</file>